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67" r:id="rId2"/>
  </p:sldMasterIdLst>
  <p:notesMasterIdLst>
    <p:notesMasterId r:id="rId18"/>
  </p:notesMasterIdLst>
  <p:handoutMasterIdLst>
    <p:handoutMasterId r:id="rId19"/>
  </p:handoutMasterIdLst>
  <p:sldIdLst>
    <p:sldId id="259" r:id="rId3"/>
    <p:sldId id="258" r:id="rId4"/>
    <p:sldId id="305" r:id="rId5"/>
    <p:sldId id="306" r:id="rId6"/>
    <p:sldId id="307" r:id="rId7"/>
    <p:sldId id="308" r:id="rId8"/>
    <p:sldId id="309" r:id="rId9"/>
    <p:sldId id="310" r:id="rId10"/>
    <p:sldId id="311" r:id="rId11"/>
    <p:sldId id="312" r:id="rId12"/>
    <p:sldId id="313" r:id="rId13"/>
    <p:sldId id="314" r:id="rId14"/>
    <p:sldId id="315" r:id="rId15"/>
    <p:sldId id="324" r:id="rId16"/>
    <p:sldId id="325" r:id="rId17"/>
  </p:sldIdLst>
  <p:sldSz cx="9144000" cy="6858000" type="screen4x3"/>
  <p:notesSz cx="6645275" cy="9896475"/>
  <p:defaultTextStyle>
    <a:defPPr>
      <a:defRPr lang="da-DK"/>
    </a:defPPr>
    <a:lvl1pPr algn="l" rtl="0" fontAlgn="base">
      <a:spcBef>
        <a:spcPct val="0"/>
      </a:spcBef>
      <a:spcAft>
        <a:spcPct val="0"/>
      </a:spcAft>
      <a:defRPr b="1" kern="1200">
        <a:solidFill>
          <a:srgbClr val="001965"/>
        </a:solidFill>
        <a:latin typeface="Verdana" pitchFamily="34" charset="0"/>
        <a:ea typeface="+mn-ea"/>
        <a:cs typeface="Arial" charset="0"/>
      </a:defRPr>
    </a:lvl1pPr>
    <a:lvl2pPr marL="457200" algn="l" rtl="0" fontAlgn="base">
      <a:spcBef>
        <a:spcPct val="0"/>
      </a:spcBef>
      <a:spcAft>
        <a:spcPct val="0"/>
      </a:spcAft>
      <a:defRPr b="1" kern="1200">
        <a:solidFill>
          <a:srgbClr val="001965"/>
        </a:solidFill>
        <a:latin typeface="Verdana" pitchFamily="34" charset="0"/>
        <a:ea typeface="+mn-ea"/>
        <a:cs typeface="Arial" charset="0"/>
      </a:defRPr>
    </a:lvl2pPr>
    <a:lvl3pPr marL="914400" algn="l" rtl="0" fontAlgn="base">
      <a:spcBef>
        <a:spcPct val="0"/>
      </a:spcBef>
      <a:spcAft>
        <a:spcPct val="0"/>
      </a:spcAft>
      <a:defRPr b="1" kern="1200">
        <a:solidFill>
          <a:srgbClr val="001965"/>
        </a:solidFill>
        <a:latin typeface="Verdana" pitchFamily="34" charset="0"/>
        <a:ea typeface="+mn-ea"/>
        <a:cs typeface="Arial" charset="0"/>
      </a:defRPr>
    </a:lvl3pPr>
    <a:lvl4pPr marL="1371600" algn="l" rtl="0" fontAlgn="base">
      <a:spcBef>
        <a:spcPct val="0"/>
      </a:spcBef>
      <a:spcAft>
        <a:spcPct val="0"/>
      </a:spcAft>
      <a:defRPr b="1" kern="1200">
        <a:solidFill>
          <a:srgbClr val="001965"/>
        </a:solidFill>
        <a:latin typeface="Verdana" pitchFamily="34" charset="0"/>
        <a:ea typeface="+mn-ea"/>
        <a:cs typeface="Arial" charset="0"/>
      </a:defRPr>
    </a:lvl4pPr>
    <a:lvl5pPr marL="1828800" algn="l" rtl="0" fontAlgn="base">
      <a:spcBef>
        <a:spcPct val="0"/>
      </a:spcBef>
      <a:spcAft>
        <a:spcPct val="0"/>
      </a:spcAft>
      <a:defRPr b="1" kern="1200">
        <a:solidFill>
          <a:srgbClr val="001965"/>
        </a:solidFill>
        <a:latin typeface="Verdana" pitchFamily="34" charset="0"/>
        <a:ea typeface="+mn-ea"/>
        <a:cs typeface="Arial" charset="0"/>
      </a:defRPr>
    </a:lvl5pPr>
    <a:lvl6pPr marL="2286000" algn="l" defTabSz="914400" rtl="0" eaLnBrk="1" latinLnBrk="0" hangingPunct="1">
      <a:defRPr b="1" kern="1200">
        <a:solidFill>
          <a:srgbClr val="001965"/>
        </a:solidFill>
        <a:latin typeface="Verdana" pitchFamily="34" charset="0"/>
        <a:ea typeface="+mn-ea"/>
        <a:cs typeface="Arial" charset="0"/>
      </a:defRPr>
    </a:lvl6pPr>
    <a:lvl7pPr marL="2743200" algn="l" defTabSz="914400" rtl="0" eaLnBrk="1" latinLnBrk="0" hangingPunct="1">
      <a:defRPr b="1" kern="1200">
        <a:solidFill>
          <a:srgbClr val="001965"/>
        </a:solidFill>
        <a:latin typeface="Verdana" pitchFamily="34" charset="0"/>
        <a:ea typeface="+mn-ea"/>
        <a:cs typeface="Arial" charset="0"/>
      </a:defRPr>
    </a:lvl7pPr>
    <a:lvl8pPr marL="3200400" algn="l" defTabSz="914400" rtl="0" eaLnBrk="1" latinLnBrk="0" hangingPunct="1">
      <a:defRPr b="1" kern="1200">
        <a:solidFill>
          <a:srgbClr val="001965"/>
        </a:solidFill>
        <a:latin typeface="Verdana" pitchFamily="34" charset="0"/>
        <a:ea typeface="+mn-ea"/>
        <a:cs typeface="Arial" charset="0"/>
      </a:defRPr>
    </a:lvl8pPr>
    <a:lvl9pPr marL="3657600" algn="l" defTabSz="914400" rtl="0" eaLnBrk="1" latinLnBrk="0" hangingPunct="1">
      <a:defRPr b="1" kern="1200">
        <a:solidFill>
          <a:srgbClr val="001965"/>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2EBC2"/>
    <a:srgbClr val="8DA2CC"/>
    <a:srgbClr val="EDB413"/>
    <a:srgbClr val="E8E6E3"/>
    <a:srgbClr val="C5D0E5"/>
    <a:srgbClr val="A76FDE"/>
    <a:srgbClr val="A8C903"/>
    <a:srgbClr val="FF090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34" autoAdjust="0"/>
    <p:restoredTop sz="92979" autoAdjust="0"/>
  </p:normalViewPr>
  <p:slideViewPr>
    <p:cSldViewPr>
      <p:cViewPr>
        <p:scale>
          <a:sx n="85" d="100"/>
          <a:sy n="85" d="100"/>
        </p:scale>
        <p:origin x="-702" y="-78"/>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0"/>
    </p:cViewPr>
  </p:sorterViewPr>
  <p:notesViewPr>
    <p:cSldViewPr>
      <p:cViewPr varScale="1">
        <p:scale>
          <a:sx n="53" d="100"/>
          <a:sy n="53" d="100"/>
        </p:scale>
        <p:origin x="-1872" y="-90"/>
      </p:cViewPr>
      <p:guideLst>
        <p:guide orient="horz" pos="3117"/>
        <p:guide pos="209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4818" name="Picture 13" descr="NN_m_2c_RGB"/>
          <p:cNvPicPr>
            <a:picLocks noChangeAspect="1" noChangeArrowheads="1"/>
          </p:cNvPicPr>
          <p:nvPr/>
        </p:nvPicPr>
        <p:blipFill>
          <a:blip r:embed="rId2"/>
          <a:srcRect r="9628" b="12732"/>
          <a:stretch>
            <a:fillRect/>
          </a:stretch>
        </p:blipFill>
        <p:spPr bwMode="auto">
          <a:xfrm>
            <a:off x="5538788" y="9239250"/>
            <a:ext cx="635000" cy="565150"/>
          </a:xfrm>
          <a:prstGeom prst="rect">
            <a:avLst/>
          </a:prstGeom>
          <a:noFill/>
          <a:ln w="9525">
            <a:noFill/>
            <a:miter lim="800000"/>
            <a:headEnd/>
            <a:tailEnd/>
          </a:ln>
        </p:spPr>
      </p:pic>
      <p:pic>
        <p:nvPicPr>
          <p:cNvPr id="34819" name="Picture 15" descr="CD_Stacked_BIG®_RGB"/>
          <p:cNvPicPr>
            <a:picLocks noChangeAspect="1" noChangeArrowheads="1"/>
          </p:cNvPicPr>
          <p:nvPr/>
        </p:nvPicPr>
        <p:blipFill>
          <a:blip r:embed="rId3"/>
          <a:srcRect/>
          <a:stretch>
            <a:fillRect/>
          </a:stretch>
        </p:blipFill>
        <p:spPr bwMode="auto">
          <a:xfrm>
            <a:off x="522288" y="9578975"/>
            <a:ext cx="427037" cy="187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830263" y="233363"/>
            <a:ext cx="3398837" cy="234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spcBef>
                <a:spcPct val="0"/>
              </a:spcBef>
              <a:defRPr sz="1000" b="0">
                <a:solidFill>
                  <a:schemeClr val="tx1"/>
                </a:solidFill>
                <a:cs typeface="+mn-cs"/>
              </a:defRPr>
            </a:lvl1pPr>
          </a:lstStyle>
          <a:p>
            <a:pPr>
              <a:defRPr/>
            </a:pPr>
            <a:endParaRPr lang="da-DK"/>
          </a:p>
        </p:txBody>
      </p:sp>
      <p:sp>
        <p:nvSpPr>
          <p:cNvPr id="8195" name="Rectangle 3"/>
          <p:cNvSpPr>
            <a:spLocks noGrp="1" noChangeArrowheads="1"/>
          </p:cNvSpPr>
          <p:nvPr>
            <p:ph type="dt" idx="1"/>
          </p:nvPr>
        </p:nvSpPr>
        <p:spPr bwMode="auto">
          <a:xfrm>
            <a:off x="4229100" y="233363"/>
            <a:ext cx="1612900" cy="2349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spcBef>
                <a:spcPct val="0"/>
              </a:spcBef>
              <a:defRPr sz="1000" b="0">
                <a:solidFill>
                  <a:schemeClr val="tx1"/>
                </a:solidFill>
                <a:cs typeface="+mn-cs"/>
              </a:defRPr>
            </a:lvl1pPr>
          </a:lstStyle>
          <a:p>
            <a:pPr>
              <a:defRPr/>
            </a:pPr>
            <a:endParaRPr lang="da-DK"/>
          </a:p>
        </p:txBody>
      </p:sp>
      <p:sp>
        <p:nvSpPr>
          <p:cNvPr id="18436" name="Rectangle 4"/>
          <p:cNvSpPr>
            <a:spLocks noGrp="1" noRot="1" noChangeAspect="1" noChangeArrowheads="1" noTextEdit="1"/>
          </p:cNvSpPr>
          <p:nvPr>
            <p:ph type="sldImg" idx="2"/>
          </p:nvPr>
        </p:nvSpPr>
        <p:spPr bwMode="auto">
          <a:xfrm>
            <a:off x="538163" y="773113"/>
            <a:ext cx="5594350" cy="4195762"/>
          </a:xfrm>
          <a:prstGeom prst="rect">
            <a:avLst/>
          </a:prstGeom>
          <a:noFill/>
          <a:ln w="9525">
            <a:solidFill>
              <a:schemeClr val="tx1"/>
            </a:solidFill>
            <a:miter lim="800000"/>
            <a:headEnd/>
            <a:tailEnd/>
          </a:ln>
        </p:spPr>
      </p:sp>
      <p:sp>
        <p:nvSpPr>
          <p:cNvPr id="8197" name="Rectangle 5"/>
          <p:cNvSpPr>
            <a:spLocks noGrp="1" noChangeArrowheads="1"/>
          </p:cNvSpPr>
          <p:nvPr>
            <p:ph type="body" sz="quarter" idx="3"/>
          </p:nvPr>
        </p:nvSpPr>
        <p:spPr bwMode="auto">
          <a:xfrm>
            <a:off x="830263" y="5305425"/>
            <a:ext cx="5021262" cy="3657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a-DK" noProof="0" smtClean="0"/>
              <a:t>Click to edit Master text styles</a:t>
            </a:r>
          </a:p>
          <a:p>
            <a:pPr lvl="1"/>
            <a:r>
              <a:rPr lang="da-DK" noProof="0" smtClean="0"/>
              <a:t>Second level</a:t>
            </a:r>
          </a:p>
          <a:p>
            <a:pPr lvl="2"/>
            <a:r>
              <a:rPr lang="da-DK" noProof="0" smtClean="0"/>
              <a:t>Third level</a:t>
            </a:r>
          </a:p>
          <a:p>
            <a:pPr lvl="3"/>
            <a:r>
              <a:rPr lang="da-DK" noProof="0" smtClean="0"/>
              <a:t>Fourth level</a:t>
            </a:r>
          </a:p>
          <a:p>
            <a:pPr lvl="4"/>
            <a:r>
              <a:rPr lang="da-DK" noProof="0" smtClean="0"/>
              <a:t>Fifth level</a:t>
            </a:r>
          </a:p>
        </p:txBody>
      </p:sp>
      <p:sp>
        <p:nvSpPr>
          <p:cNvPr id="8198" name="Rectangle 6"/>
          <p:cNvSpPr>
            <a:spLocks noGrp="1" noChangeArrowheads="1"/>
          </p:cNvSpPr>
          <p:nvPr>
            <p:ph type="ftr" sz="quarter" idx="4"/>
          </p:nvPr>
        </p:nvSpPr>
        <p:spPr bwMode="auto">
          <a:xfrm>
            <a:off x="838200" y="0"/>
            <a:ext cx="3390900" cy="23177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algn="r">
              <a:spcBef>
                <a:spcPct val="0"/>
              </a:spcBef>
              <a:defRPr sz="1000" b="0">
                <a:solidFill>
                  <a:schemeClr val="tx1"/>
                </a:solidFill>
                <a:cs typeface="+mn-cs"/>
              </a:defRPr>
            </a:lvl1pPr>
          </a:lstStyle>
          <a:p>
            <a:pPr>
              <a:defRPr/>
            </a:pPr>
            <a:endParaRPr lang="da-DK"/>
          </a:p>
        </p:txBody>
      </p:sp>
      <p:sp>
        <p:nvSpPr>
          <p:cNvPr id="8199" name="Rectangle 7"/>
          <p:cNvSpPr>
            <a:spLocks noGrp="1" noChangeArrowheads="1"/>
          </p:cNvSpPr>
          <p:nvPr>
            <p:ph type="sldNum" sz="quarter" idx="5"/>
          </p:nvPr>
        </p:nvSpPr>
        <p:spPr bwMode="auto">
          <a:xfrm>
            <a:off x="4229100" y="0"/>
            <a:ext cx="1612900" cy="233363"/>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spcBef>
                <a:spcPct val="0"/>
              </a:spcBef>
              <a:defRPr sz="900" b="0">
                <a:solidFill>
                  <a:schemeClr val="hlink"/>
                </a:solidFill>
                <a:cs typeface="+mn-cs"/>
              </a:defRPr>
            </a:lvl1pPr>
          </a:lstStyle>
          <a:p>
            <a:pPr>
              <a:defRPr/>
            </a:pPr>
            <a:fld id="{17160E6B-5CDE-449E-85EE-DE22F2368776}" type="slidenum">
              <a:rPr lang="da-DK"/>
              <a:pPr>
                <a:defRPr/>
              </a:pPr>
              <a:t>‹N°›</a:t>
            </a:fld>
            <a:endParaRPr lang="da-DK"/>
          </a:p>
        </p:txBody>
      </p:sp>
      <p:pic>
        <p:nvPicPr>
          <p:cNvPr id="18440" name="Picture 16" descr="NN_m_2c_RGB"/>
          <p:cNvPicPr>
            <a:picLocks noChangeAspect="1" noChangeArrowheads="1"/>
          </p:cNvPicPr>
          <p:nvPr/>
        </p:nvPicPr>
        <p:blipFill>
          <a:blip r:embed="rId2"/>
          <a:srcRect r="9628" b="12732"/>
          <a:stretch>
            <a:fillRect/>
          </a:stretch>
        </p:blipFill>
        <p:spPr bwMode="auto">
          <a:xfrm>
            <a:off x="5226050" y="9239250"/>
            <a:ext cx="635000" cy="565150"/>
          </a:xfrm>
          <a:prstGeom prst="rect">
            <a:avLst/>
          </a:prstGeom>
          <a:noFill/>
          <a:ln w="9525">
            <a:noFill/>
            <a:miter lim="800000"/>
            <a:headEnd/>
            <a:tailEnd/>
          </a:ln>
        </p:spPr>
      </p:pic>
      <p:pic>
        <p:nvPicPr>
          <p:cNvPr id="18441" name="Picture 21" descr="CD_Stacked_BIG®_RGB"/>
          <p:cNvPicPr>
            <a:picLocks noChangeAspect="1" noChangeArrowheads="1"/>
          </p:cNvPicPr>
          <p:nvPr/>
        </p:nvPicPr>
        <p:blipFill>
          <a:blip r:embed="rId3"/>
          <a:srcRect/>
          <a:stretch>
            <a:fillRect/>
          </a:stretch>
        </p:blipFill>
        <p:spPr bwMode="auto">
          <a:xfrm>
            <a:off x="835025" y="9578975"/>
            <a:ext cx="427038" cy="187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Cette séance couvre les différents aspects de la prise en charge d'urgence d'un enfant atteint de diabète</a:t>
            </a:r>
          </a:p>
        </p:txBody>
      </p:sp>
      <p:sp>
        <p:nvSpPr>
          <p:cNvPr id="67588" name="Slide Number Placeholder 3"/>
          <p:cNvSpPr>
            <a:spLocks noGrp="1"/>
          </p:cNvSpPr>
          <p:nvPr>
            <p:ph type="sldNum" sz="quarter" idx="5"/>
          </p:nvPr>
        </p:nvSpPr>
        <p:spPr/>
        <p:txBody>
          <a:bodyPr/>
          <a:lstStyle/>
          <a:p>
            <a:pPr eaLnBrk="0" hangingPunct="0">
              <a:buSzPct val="100000"/>
              <a:defRPr/>
            </a:pPr>
            <a:fld id="{086BFB77-D145-466B-9DB0-B259CE5DCC21}" type="slidenum">
              <a:rPr lang="da-DK" smtClean="0">
                <a:solidFill>
                  <a:srgbClr val="009FDA"/>
                </a:solidFill>
                <a:sym typeface="Verdana" pitchFamily="34" charset="0"/>
              </a:rPr>
              <a:pPr eaLnBrk="0" hangingPunct="0">
                <a:buSzPct val="100000"/>
                <a:defRPr/>
              </a:pPr>
              <a:t>1</a:t>
            </a:fld>
            <a:endParaRPr lang="da-DK" smtClean="0">
              <a:solidFill>
                <a:srgbClr val="009FDA"/>
              </a:solidFill>
              <a:sym typeface="Verdan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En cas de chirurgie lourde d'urgence, respectez aussi scrupuleusement que possible le protocole suivant. Préparez l'intervention chirurgicale.</a:t>
            </a:r>
          </a:p>
          <a:p>
            <a:pPr eaLnBrk="1" hangingPunct="1"/>
            <a:r>
              <a:rPr lang="da-DK" smtClean="0">
                <a:solidFill>
                  <a:srgbClr val="000000"/>
                </a:solidFill>
                <a:sym typeface="Verdana" pitchFamily="34" charset="0"/>
              </a:rPr>
              <a:t> </a:t>
            </a:r>
          </a:p>
          <a:p>
            <a:pPr eaLnBrk="1" hangingPunct="1"/>
            <a:r>
              <a:rPr lang="da-DK" smtClean="0">
                <a:solidFill>
                  <a:srgbClr val="000000"/>
                </a:solidFill>
                <a:sym typeface="Verdana" pitchFamily="34" charset="0"/>
              </a:rPr>
              <a:t>L’intervention doit de préférence être programmée en première place sur la liste des interventions chirurgicales, de préférence le matin.</a:t>
            </a:r>
          </a:p>
          <a:p>
            <a:pPr eaLnBrk="1" hangingPunct="1"/>
            <a:r>
              <a:rPr lang="da-DK" smtClean="0">
                <a:solidFill>
                  <a:srgbClr val="000000"/>
                </a:solidFill>
                <a:sym typeface="Verdana" pitchFamily="34" charset="0"/>
              </a:rPr>
              <a:t>En cas de contrôle glycémique incertain ou médiocre, l'enfant doit être hospitalisé avant l'intervention afin de stabiliser sa glycémie. Si le diabète est bien contrôlé, hospitalisez l'enfant la veille de l'intervention.</a:t>
            </a:r>
          </a:p>
          <a:p>
            <a:pPr eaLnBrk="1" hangingPunct="1"/>
            <a:r>
              <a:rPr lang="da-DK" smtClean="0">
                <a:solidFill>
                  <a:srgbClr val="000000"/>
                </a:solidFill>
                <a:sym typeface="Verdana" pitchFamily="34" charset="0"/>
              </a:rPr>
              <a:t> N’envisagez la chirurgie qu'une fois que le diabète est stabilisé.</a:t>
            </a:r>
          </a:p>
        </p:txBody>
      </p:sp>
      <p:sp>
        <p:nvSpPr>
          <p:cNvPr id="120836" name="Slide Number Placeholder 3"/>
          <p:cNvSpPr>
            <a:spLocks noGrp="1"/>
          </p:cNvSpPr>
          <p:nvPr>
            <p:ph type="sldNum" sz="quarter" idx="5"/>
          </p:nvPr>
        </p:nvSpPr>
        <p:spPr/>
        <p:txBody>
          <a:bodyPr/>
          <a:lstStyle/>
          <a:p>
            <a:pPr eaLnBrk="0" hangingPunct="0">
              <a:buSzPct val="100000"/>
              <a:defRPr/>
            </a:pPr>
            <a:fld id="{A2949C55-668B-4F8A-B6EB-A1746DC7ACA3}" type="slidenum">
              <a:rPr lang="da-DK" smtClean="0">
                <a:solidFill>
                  <a:srgbClr val="009FDA"/>
                </a:solidFill>
                <a:sym typeface="Verdana" pitchFamily="34" charset="0"/>
              </a:rPr>
              <a:pPr eaLnBrk="0" hangingPunct="0">
                <a:buSzPct val="100000"/>
                <a:defRPr/>
              </a:pPr>
              <a:t>10</a:t>
            </a:fld>
            <a:endParaRPr lang="da-DK" smtClean="0">
              <a:solidFill>
                <a:srgbClr val="009FDA"/>
              </a:solidFill>
              <a:sym typeface="Verdan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da-DK" i="1" smtClean="0">
              <a:solidFill>
                <a:srgbClr val="000000"/>
              </a:solidFill>
              <a:sym typeface="Verdana" pitchFamily="34" charset="0"/>
            </a:endParaRPr>
          </a:p>
          <a:p>
            <a:pPr eaLnBrk="1" hangingPunct="1"/>
            <a:r>
              <a:rPr lang="da-DK" i="1" smtClean="0">
                <a:solidFill>
                  <a:srgbClr val="000000"/>
                </a:solidFill>
                <a:sym typeface="Verdana" pitchFamily="34" charset="0"/>
              </a:rPr>
              <a:t>Le soir précédant l’intervention</a:t>
            </a:r>
          </a:p>
          <a:p>
            <a:pPr eaLnBrk="1" hangingPunct="1"/>
            <a:r>
              <a:rPr lang="da-DK" i="1" smtClean="0">
                <a:solidFill>
                  <a:srgbClr val="000000"/>
                </a:solidFill>
                <a:sym typeface="Verdana" pitchFamily="34" charset="0"/>
              </a:rPr>
              <a:t> </a:t>
            </a:r>
          </a:p>
          <a:p>
            <a:pPr eaLnBrk="1" hangingPunct="1"/>
            <a:r>
              <a:rPr lang="da-DK" smtClean="0">
                <a:solidFill>
                  <a:srgbClr val="000000"/>
                </a:solidFill>
                <a:sym typeface="Verdana" pitchFamily="34" charset="0"/>
              </a:rPr>
              <a:t>Il est important de mesurer fréquemment la glycémie afin d’optimiser le contrôle.</a:t>
            </a:r>
          </a:p>
          <a:p>
            <a:pPr eaLnBrk="1" hangingPunct="1"/>
            <a:r>
              <a:rPr lang="da-DK" smtClean="0">
                <a:solidFill>
                  <a:srgbClr val="000000"/>
                </a:solidFill>
                <a:sym typeface="Verdana" pitchFamily="34" charset="0"/>
              </a:rPr>
              <a:t>Administrez la ou les doses d'insuline et la collation habituelles le soir ou au coucher.</a:t>
            </a:r>
          </a:p>
          <a:p>
            <a:pPr eaLnBrk="1" hangingPunct="1"/>
            <a:r>
              <a:rPr lang="da-DK" smtClean="0">
                <a:solidFill>
                  <a:srgbClr val="000000"/>
                </a:solidFill>
                <a:sym typeface="Verdana" pitchFamily="34" charset="0"/>
              </a:rPr>
              <a:t>Des doses supplémentaires d'insuline d'action rapide pourront être nécessaires pour corriger une glycémie élevée.</a:t>
            </a:r>
          </a:p>
          <a:p>
            <a:pPr eaLnBrk="1" hangingPunct="1"/>
            <a:r>
              <a:rPr lang="da-DK" smtClean="0">
                <a:solidFill>
                  <a:srgbClr val="000000"/>
                </a:solidFill>
                <a:sym typeface="Verdana" pitchFamily="34" charset="0"/>
              </a:rPr>
              <a:t>L'enfant ne doit rien absorber par voie orale après minuit.</a:t>
            </a:r>
          </a:p>
          <a:p>
            <a:pPr eaLnBrk="1" hangingPunct="1"/>
            <a:r>
              <a:rPr lang="da-DK" smtClean="0">
                <a:solidFill>
                  <a:srgbClr val="000000"/>
                </a:solidFill>
                <a:sym typeface="Verdana" pitchFamily="34" charset="0"/>
              </a:rPr>
              <a:t>En cas d'apparition d'une hypoglycémie, mettez en place une perfusion IV de dextrose (5 à 10 %).</a:t>
            </a:r>
          </a:p>
        </p:txBody>
      </p:sp>
      <p:sp>
        <p:nvSpPr>
          <p:cNvPr id="121860" name="Slide Number Placeholder 3"/>
          <p:cNvSpPr>
            <a:spLocks noGrp="1"/>
          </p:cNvSpPr>
          <p:nvPr>
            <p:ph type="sldNum" sz="quarter" idx="5"/>
          </p:nvPr>
        </p:nvSpPr>
        <p:spPr/>
        <p:txBody>
          <a:bodyPr/>
          <a:lstStyle/>
          <a:p>
            <a:pPr eaLnBrk="0" hangingPunct="0">
              <a:buSzPct val="100000"/>
              <a:defRPr/>
            </a:pPr>
            <a:fld id="{7DB247F0-2B9F-4246-A13B-045F0AA1BB36}" type="slidenum">
              <a:rPr lang="da-DK" smtClean="0">
                <a:solidFill>
                  <a:srgbClr val="009FDA"/>
                </a:solidFill>
                <a:sym typeface="Verdana" pitchFamily="34" charset="0"/>
              </a:rPr>
              <a:pPr eaLnBrk="0" hangingPunct="0">
                <a:buSzPct val="100000"/>
                <a:defRPr/>
              </a:pPr>
              <a:t>11</a:t>
            </a:fld>
            <a:endParaRPr lang="da-DK" smtClean="0">
              <a:solidFill>
                <a:srgbClr val="009FDA"/>
              </a:solidFill>
              <a:sym typeface="Verdan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pPr eaLnBrk="1" hangingPunct="1"/>
            <a:r>
              <a:rPr lang="da-DK" i="1" smtClean="0">
                <a:solidFill>
                  <a:srgbClr val="000000"/>
                </a:solidFill>
                <a:sym typeface="Verdana" pitchFamily="34" charset="0"/>
              </a:rPr>
              <a:t>Le jour de l'intervention</a:t>
            </a:r>
          </a:p>
          <a:p>
            <a:pPr eaLnBrk="1" hangingPunct="1"/>
            <a:r>
              <a:rPr lang="da-DK" i="1" smtClean="0">
                <a:solidFill>
                  <a:srgbClr val="000000"/>
                </a:solidFill>
                <a:sym typeface="Verdana" pitchFamily="34" charset="0"/>
              </a:rPr>
              <a:t> </a:t>
            </a:r>
          </a:p>
          <a:p>
            <a:pPr eaLnBrk="1" hangingPunct="1"/>
            <a:r>
              <a:rPr lang="da-DK" smtClean="0">
                <a:solidFill>
                  <a:srgbClr val="000000"/>
                </a:solidFill>
                <a:sym typeface="Verdana" pitchFamily="34" charset="0"/>
              </a:rPr>
              <a:t>N'administrez pas la dose d'insuline habituelle du matin.</a:t>
            </a:r>
          </a:p>
          <a:p>
            <a:pPr eaLnBrk="1" hangingPunct="1"/>
            <a:r>
              <a:rPr lang="da-DK" smtClean="0">
                <a:solidFill>
                  <a:srgbClr val="000000"/>
                </a:solidFill>
                <a:sym typeface="Verdana" pitchFamily="34" charset="0"/>
              </a:rPr>
              <a:t>2 heures avant l'intervention, mettez en place une perfusion IV d'insuline à 0,05 U/kg/heure et de solution saline demi-normale avec dextrose à 5 %.</a:t>
            </a:r>
          </a:p>
          <a:p>
            <a:pPr eaLnBrk="1" hangingPunct="1"/>
            <a:r>
              <a:rPr lang="da-DK" smtClean="0">
                <a:solidFill>
                  <a:srgbClr val="000000"/>
                </a:solidFill>
                <a:sym typeface="Verdana" pitchFamily="34" charset="0"/>
              </a:rPr>
              <a:t>Avant l'intervention, contrôlez la glycémie une à deux fois par heure. L'objectif est de maintenir la glycémie entre 5 et 10 mmol/l en adaptant la vitesse de perfusion.</a:t>
            </a:r>
          </a:p>
        </p:txBody>
      </p:sp>
      <p:sp>
        <p:nvSpPr>
          <p:cNvPr id="122884" name="Slide Number Placeholder 3"/>
          <p:cNvSpPr>
            <a:spLocks noGrp="1"/>
          </p:cNvSpPr>
          <p:nvPr>
            <p:ph type="sldNum" sz="quarter" idx="5"/>
          </p:nvPr>
        </p:nvSpPr>
        <p:spPr/>
        <p:txBody>
          <a:bodyPr/>
          <a:lstStyle/>
          <a:p>
            <a:pPr eaLnBrk="0" hangingPunct="0">
              <a:buSzPct val="100000"/>
              <a:defRPr/>
            </a:pPr>
            <a:fld id="{BF28B39E-99D6-4A1B-8F91-5C2CF6463124}" type="slidenum">
              <a:rPr lang="da-DK" smtClean="0">
                <a:solidFill>
                  <a:srgbClr val="009FDA"/>
                </a:solidFill>
                <a:sym typeface="Verdana" pitchFamily="34" charset="0"/>
              </a:rPr>
              <a:pPr eaLnBrk="0" hangingPunct="0">
                <a:buSzPct val="100000"/>
                <a:defRPr/>
              </a:pPr>
              <a:t>12</a:t>
            </a:fld>
            <a:endParaRPr lang="da-DK" smtClean="0">
              <a:solidFill>
                <a:srgbClr val="009FDA"/>
              </a:solidFill>
              <a:sym typeface="Verdan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Contrôlez la glycémie toutes les 30 minutes pendant l'intervention puis toutes les heures en postopératoire.</a:t>
            </a:r>
          </a:p>
          <a:p>
            <a:pPr eaLnBrk="1" hangingPunct="1"/>
            <a:r>
              <a:rPr lang="da-DK" smtClean="0">
                <a:solidFill>
                  <a:srgbClr val="000000"/>
                </a:solidFill>
                <a:sym typeface="Verdana" pitchFamily="34" charset="0"/>
              </a:rPr>
              <a:t>L'objectif est un glycémie comprise entre 5 et 10 mmol/l. Contrôlez la vitesse de perfusion de l'insuline et des solutés intraveineux pour maintenir la glycémie entre 5 et 10 mmol/l.</a:t>
            </a:r>
          </a:p>
          <a:p>
            <a:pPr eaLnBrk="1" hangingPunct="1"/>
            <a:r>
              <a:rPr lang="da-DK" smtClean="0">
                <a:solidFill>
                  <a:srgbClr val="000000"/>
                </a:solidFill>
                <a:sym typeface="Verdana" pitchFamily="34" charset="0"/>
              </a:rPr>
              <a:t>Une fois que le patient est réveillé, commencez à l'alimenter et à lui donner des doses régulières d'insuline (pour le passage de l'insuline IV à l'insuline sous-cutanée, voir le point 3.1 relatif à l’ACD).</a:t>
            </a:r>
          </a:p>
          <a:p>
            <a:pPr eaLnBrk="1" hangingPunct="1"/>
            <a:r>
              <a:rPr lang="da-DK" smtClean="0">
                <a:solidFill>
                  <a:srgbClr val="000000"/>
                </a:solidFill>
                <a:sym typeface="Verdana" pitchFamily="34" charset="0"/>
              </a:rPr>
              <a:t>N'oubliez pas de surveiller les corps cétoniques si la glycémie est supérieure à 15 mmol/l.</a:t>
            </a:r>
          </a:p>
        </p:txBody>
      </p:sp>
      <p:sp>
        <p:nvSpPr>
          <p:cNvPr id="123908" name="Slide Number Placeholder 3"/>
          <p:cNvSpPr>
            <a:spLocks noGrp="1"/>
          </p:cNvSpPr>
          <p:nvPr>
            <p:ph type="sldNum" sz="quarter" idx="5"/>
          </p:nvPr>
        </p:nvSpPr>
        <p:spPr/>
        <p:txBody>
          <a:bodyPr/>
          <a:lstStyle/>
          <a:p>
            <a:pPr eaLnBrk="0" hangingPunct="0">
              <a:buSzPct val="100000"/>
              <a:defRPr/>
            </a:pPr>
            <a:fld id="{25049AE9-45D6-4ED0-8F73-115591BF2F13}" type="slidenum">
              <a:rPr lang="da-DK" smtClean="0">
                <a:solidFill>
                  <a:srgbClr val="009FDA"/>
                </a:solidFill>
                <a:sym typeface="Verdana" pitchFamily="34" charset="0"/>
              </a:rPr>
              <a:pPr eaLnBrk="0" hangingPunct="0">
                <a:buSzPct val="100000"/>
                <a:defRPr/>
              </a:pPr>
              <a:t>13</a:t>
            </a:fld>
            <a:endParaRPr lang="da-DK" smtClean="0">
              <a:solidFill>
                <a:srgbClr val="009FDA"/>
              </a:solidFill>
              <a:sym typeface="Verdan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xfrm>
            <a:off x="539750" y="773113"/>
            <a:ext cx="5594350" cy="4195762"/>
          </a:xfrm>
          <a:ln/>
        </p:spPr>
      </p:sp>
      <p:sp>
        <p:nvSpPr>
          <p:cNvPr id="32771" name="Notes Placeholder 2"/>
          <p:cNvSpPr>
            <a:spLocks noGrp="1"/>
          </p:cNvSpPr>
          <p:nvPr>
            <p:ph type="body" idx="1"/>
          </p:nvPr>
        </p:nvSpPr>
        <p:spPr>
          <a:xfrm>
            <a:off x="828675" y="5305425"/>
            <a:ext cx="5022850" cy="3657600"/>
          </a:xfrm>
          <a:noFill/>
          <a:ln/>
        </p:spPr>
        <p:txBody>
          <a:bodyPr/>
          <a:lstStyle/>
          <a:p>
            <a:pPr eaLnBrk="1" hangingPunct="1"/>
            <a:r>
              <a:rPr lang="da-DK" smtClean="0">
                <a:solidFill>
                  <a:srgbClr val="000000"/>
                </a:solidFill>
                <a:sym typeface="Verdana" pitchFamily="34" charset="0"/>
              </a:rPr>
              <a:t>Réponse aux questions. </a:t>
            </a:r>
          </a:p>
        </p:txBody>
      </p:sp>
      <p:sp>
        <p:nvSpPr>
          <p:cNvPr id="32772" name="Slide Number Placeholder 3"/>
          <p:cNvSpPr txBox="1">
            <a:spLocks noGrp="1"/>
          </p:cNvSpPr>
          <p:nvPr/>
        </p:nvSpPr>
        <p:spPr bwMode="auto">
          <a:xfrm>
            <a:off x="4229100" y="0"/>
            <a:ext cx="1612900" cy="233363"/>
          </a:xfrm>
          <a:prstGeom prst="rect">
            <a:avLst/>
          </a:prstGeom>
          <a:noFill/>
          <a:ln w="9525">
            <a:noFill/>
            <a:miter lim="800000"/>
            <a:headEnd/>
            <a:tailEnd/>
          </a:ln>
        </p:spPr>
        <p:txBody>
          <a:bodyPr lIns="0" tIns="0" rIns="0" bIns="0" anchor="ctr"/>
          <a:lstStyle/>
          <a:p>
            <a:pPr algn="r" eaLnBrk="0" hangingPunct="0">
              <a:buSzPct val="100000"/>
            </a:pPr>
            <a:fld id="{358CB5D9-DC8D-4E35-83DA-7F5C97FFD6E1}" type="slidenum">
              <a:rPr lang="da-DK" sz="900" b="0">
                <a:solidFill>
                  <a:srgbClr val="009FDA"/>
                </a:solidFill>
                <a:sym typeface="Verdana" pitchFamily="34" charset="0"/>
              </a:rPr>
              <a:pPr algn="r" eaLnBrk="0" hangingPunct="0">
                <a:buSzPct val="100000"/>
              </a:pPr>
              <a:t>14</a:t>
            </a:fld>
            <a:endParaRPr lang="da-DK" sz="900" b="0">
              <a:solidFill>
                <a:srgbClr val="009FDA"/>
              </a:solidFill>
              <a:sym typeface="Verdan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4229100" y="0"/>
            <a:ext cx="1612900" cy="233363"/>
          </a:xfrm>
          <a:prstGeom prst="rect">
            <a:avLst/>
          </a:prstGeom>
          <a:noFill/>
          <a:ln w="9525">
            <a:noFill/>
            <a:miter lim="800000"/>
            <a:headEnd/>
            <a:tailEnd/>
          </a:ln>
        </p:spPr>
        <p:txBody>
          <a:bodyPr lIns="0" tIns="0" rIns="0" bIns="0" anchor="ctr"/>
          <a:lstStyle/>
          <a:p>
            <a:pPr algn="r" eaLnBrk="0" hangingPunct="0">
              <a:buSzPct val="100000"/>
            </a:pPr>
            <a:fld id="{10376601-0569-470D-8597-FBD69B91F95E}" type="slidenum">
              <a:rPr lang="da-DK" sz="900" b="0">
                <a:solidFill>
                  <a:srgbClr val="009FDA"/>
                </a:solidFill>
                <a:sym typeface="Verdana" pitchFamily="34" charset="0"/>
              </a:rPr>
              <a:pPr algn="r" eaLnBrk="0" hangingPunct="0">
                <a:buSzPct val="100000"/>
              </a:pPr>
              <a:t>15</a:t>
            </a:fld>
            <a:endParaRPr lang="da-DK" sz="900" b="0">
              <a:solidFill>
                <a:srgbClr val="009FDA"/>
              </a:solidFill>
              <a:sym typeface="Verdana" pitchFamily="34" charset="0"/>
            </a:endParaRPr>
          </a:p>
        </p:txBody>
      </p:sp>
      <p:sp>
        <p:nvSpPr>
          <p:cNvPr id="33795" name="Rectangle 7"/>
          <p:cNvSpPr txBox="1">
            <a:spLocks noGrp="1" noChangeArrowheads="1"/>
          </p:cNvSpPr>
          <p:nvPr/>
        </p:nvSpPr>
        <p:spPr bwMode="auto">
          <a:xfrm>
            <a:off x="4229100" y="0"/>
            <a:ext cx="1612900" cy="233363"/>
          </a:xfrm>
          <a:prstGeom prst="rect">
            <a:avLst/>
          </a:prstGeom>
          <a:noFill/>
          <a:ln w="9525">
            <a:noFill/>
            <a:miter lim="800000"/>
            <a:headEnd/>
            <a:tailEnd/>
          </a:ln>
        </p:spPr>
        <p:txBody>
          <a:bodyPr lIns="0" tIns="0" rIns="0" bIns="0" anchor="ctr"/>
          <a:lstStyle/>
          <a:p>
            <a:pPr algn="r" eaLnBrk="0" hangingPunct="0">
              <a:buSzPct val="100000"/>
            </a:pPr>
            <a:fld id="{8432CBE7-C014-4F90-AFB1-0AD2E72AE247}" type="slidenum">
              <a:rPr lang="da-DK" sz="900" b="0">
                <a:solidFill>
                  <a:srgbClr val="009FDA"/>
                </a:solidFill>
                <a:sym typeface="Verdana" pitchFamily="34" charset="0"/>
              </a:rPr>
              <a:pPr algn="r" eaLnBrk="0" hangingPunct="0">
                <a:buSzPct val="100000"/>
              </a:pPr>
              <a:t>15</a:t>
            </a:fld>
            <a:endParaRPr lang="da-DK" sz="900" b="0">
              <a:solidFill>
                <a:srgbClr val="009FDA"/>
              </a:solidFill>
              <a:sym typeface="Verdana" pitchFamily="34" charset="0"/>
            </a:endParaRPr>
          </a:p>
        </p:txBody>
      </p:sp>
      <p:sp>
        <p:nvSpPr>
          <p:cNvPr id="33796" name="Rectangle 2"/>
          <p:cNvSpPr>
            <a:spLocks noGrp="1" noRot="1" noChangeAspect="1" noChangeArrowheads="1" noTextEdit="1"/>
          </p:cNvSpPr>
          <p:nvPr>
            <p:ph type="sldImg"/>
          </p:nvPr>
        </p:nvSpPr>
        <p:spPr>
          <a:xfrm>
            <a:off x="852488" y="742950"/>
            <a:ext cx="4948237" cy="3711575"/>
          </a:xfrm>
          <a:ln/>
        </p:spPr>
      </p:sp>
      <p:sp>
        <p:nvSpPr>
          <p:cNvPr id="33797" name="Rectangle 3"/>
          <p:cNvSpPr>
            <a:spLocks noGrp="1" noChangeArrowheads="1"/>
          </p:cNvSpPr>
          <p:nvPr>
            <p:ph type="body" idx="1"/>
          </p:nvPr>
        </p:nvSpPr>
        <p:spPr>
          <a:xfrm>
            <a:off x="665163" y="4697413"/>
            <a:ext cx="5314950" cy="4456112"/>
          </a:xfrm>
          <a:noFill/>
          <a:ln/>
        </p:spPr>
        <p:txBody>
          <a:bodyPr/>
          <a:lstStyle/>
          <a:p>
            <a:pPr eaLnBrk="1" hangingPunct="1"/>
            <a:r>
              <a:rPr lang="da-DK" smtClean="0">
                <a:solidFill>
                  <a:srgbClr val="000000"/>
                </a:solidFill>
                <a:sym typeface="Verdana" pitchFamily="34" charset="0"/>
              </a:rPr>
              <a:t>novo nordisk changing diabetes - Outro</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Cette séance couvre trois aspects, la gestion de l'acidocétose diabétique, le traitement et la prévention de l'hypoglycémie et l'aide à apporter à l'enfant qui doit subir une chirurgie.  </a:t>
            </a:r>
          </a:p>
        </p:txBody>
      </p:sp>
      <p:sp>
        <p:nvSpPr>
          <p:cNvPr id="68612" name="Slide Number Placeholder 3"/>
          <p:cNvSpPr>
            <a:spLocks noGrp="1"/>
          </p:cNvSpPr>
          <p:nvPr>
            <p:ph type="sldNum" sz="quarter" idx="5"/>
          </p:nvPr>
        </p:nvSpPr>
        <p:spPr/>
        <p:txBody>
          <a:bodyPr/>
          <a:lstStyle/>
          <a:p>
            <a:pPr eaLnBrk="0" hangingPunct="0">
              <a:buSzPct val="100000"/>
              <a:defRPr/>
            </a:pPr>
            <a:fld id="{0575E1A1-D8ED-4C19-AC6E-3F41006B39B0}" type="slidenum">
              <a:rPr lang="da-DK" smtClean="0">
                <a:solidFill>
                  <a:srgbClr val="009FDA"/>
                </a:solidFill>
                <a:sym typeface="Verdana" pitchFamily="34" charset="0"/>
              </a:rPr>
              <a:pPr eaLnBrk="0" hangingPunct="0">
                <a:buSzPct val="100000"/>
                <a:defRPr/>
              </a:pPr>
              <a:t>2</a:t>
            </a:fld>
            <a:endParaRPr lang="da-DK" smtClean="0">
              <a:solidFill>
                <a:srgbClr val="009FDA"/>
              </a:solidFill>
              <a:sym typeface="Verdan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La chirurgie chez l'enfant est une intervention complexe, et d'autant plus chez l'enfant atteint de diabète. L'enfant a besoin d'être surveillé continuellement et risque de souffrir d'une hypoglycémie, d'une hyperglycémie et de corps cétoniques. En raison de la restriction alimentaire qui précède l'intervention, il faut aussi réduire la quantité d'insuline administrée afin de maintenir un équilibre satisfaisant. Si la réduction d'insuline est excessive, l'enfant risque de développer une acidocétose. Le stress consécutif à la chirurgie peut provoquer une glycémie élevée avec l'apparition de corps cétoniques.</a:t>
            </a:r>
          </a:p>
          <a:p>
            <a:pPr eaLnBrk="1" hangingPunct="1"/>
            <a:r>
              <a:rPr lang="da-DK" smtClean="0">
                <a:solidFill>
                  <a:srgbClr val="000000"/>
                </a:solidFill>
                <a:sym typeface="Verdana" pitchFamily="34" charset="0"/>
              </a:rPr>
              <a:t>Une intervention chirurgicale programmée sur un enfant atteint de diabète ne doit pas être réalisée dans un centre de soins primaires ou secondaires qui ne dispose généralement pas des connaissances spécialisées requises. Dans la mesure du possible, un enfant atteint de diabète appelé à subir une intervention chirurgicale doit être transféré vers un centre possédant les compétences nécessaires pour traiter le diabète infantile.</a:t>
            </a:r>
          </a:p>
        </p:txBody>
      </p:sp>
      <p:sp>
        <p:nvSpPr>
          <p:cNvPr id="113668" name="Slide Number Placeholder 3"/>
          <p:cNvSpPr>
            <a:spLocks noGrp="1"/>
          </p:cNvSpPr>
          <p:nvPr>
            <p:ph type="sldNum" sz="quarter" idx="5"/>
          </p:nvPr>
        </p:nvSpPr>
        <p:spPr/>
        <p:txBody>
          <a:bodyPr/>
          <a:lstStyle/>
          <a:p>
            <a:pPr eaLnBrk="0" hangingPunct="0">
              <a:buSzPct val="100000"/>
              <a:defRPr/>
            </a:pPr>
            <a:fld id="{04EE128D-051E-4345-BFBB-64A30560A04B}" type="slidenum">
              <a:rPr lang="da-DK" smtClean="0">
                <a:solidFill>
                  <a:srgbClr val="009FDA"/>
                </a:solidFill>
                <a:sym typeface="Verdana" pitchFamily="34" charset="0"/>
              </a:rPr>
              <a:pPr eaLnBrk="0" hangingPunct="0">
                <a:buSzPct val="100000"/>
                <a:defRPr/>
              </a:pPr>
              <a:t>3</a:t>
            </a:fld>
            <a:endParaRPr lang="da-DK" smtClean="0">
              <a:solidFill>
                <a:srgbClr val="009FDA"/>
              </a:solidFill>
              <a:sym typeface="Verdan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La chirurgie ne doit être envisagée aux échelons 1 et 2 que s'il s'agit de petite chirurgie ou de chirurgie lourde dans les cas d'extrême urgence.</a:t>
            </a:r>
          </a:p>
          <a:p>
            <a:pPr eaLnBrk="1" hangingPunct="1"/>
            <a:r>
              <a:rPr lang="da-DK" smtClean="0">
                <a:solidFill>
                  <a:srgbClr val="000000"/>
                </a:solidFill>
                <a:sym typeface="Verdana" pitchFamily="34" charset="0"/>
              </a:rPr>
              <a:t>En cas d'intervention chirurgicale dans votre centre, certains principes généraux doivent être suivis.</a:t>
            </a:r>
          </a:p>
        </p:txBody>
      </p:sp>
      <p:sp>
        <p:nvSpPr>
          <p:cNvPr id="114692" name="Slide Number Placeholder 3"/>
          <p:cNvSpPr>
            <a:spLocks noGrp="1"/>
          </p:cNvSpPr>
          <p:nvPr>
            <p:ph type="sldNum" sz="quarter" idx="5"/>
          </p:nvPr>
        </p:nvSpPr>
        <p:spPr/>
        <p:txBody>
          <a:bodyPr/>
          <a:lstStyle/>
          <a:p>
            <a:pPr eaLnBrk="0" hangingPunct="0">
              <a:buSzPct val="100000"/>
              <a:defRPr/>
            </a:pPr>
            <a:fld id="{8C10C413-5B4E-46EE-BDE3-DB23E9EFA19F}" type="slidenum">
              <a:rPr lang="da-DK" smtClean="0">
                <a:solidFill>
                  <a:srgbClr val="009FDA"/>
                </a:solidFill>
                <a:sym typeface="Verdana" pitchFamily="34" charset="0"/>
              </a:rPr>
              <a:pPr eaLnBrk="0" hangingPunct="0">
                <a:buSzPct val="100000"/>
                <a:defRPr/>
              </a:pPr>
              <a:t>4</a:t>
            </a:fld>
            <a:endParaRPr lang="da-DK" smtClean="0">
              <a:solidFill>
                <a:srgbClr val="009FDA"/>
              </a:solidFill>
              <a:sym typeface="Verdan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Les enfants atteints de diabète de type 1 doivent être en première place sur la liste des interventions et être opérés de préférence le matin. L'objectif doit être de maintenir une glycémie de 5 à 10 mmol/l pendant et après l’intervention C'est pourquoi l'enfant doit être soumis à une surveillance régulière pendant cette période. L'enfant peut avoir besoin de plusieurs doses d'insuline d'action rapide associées à des solutés intraveineux d'entretien. </a:t>
            </a:r>
          </a:p>
          <a:p>
            <a:pPr eaLnBrk="1" hangingPunct="1"/>
            <a:r>
              <a:rPr lang="da-DK" smtClean="0">
                <a:solidFill>
                  <a:srgbClr val="000000"/>
                </a:solidFill>
                <a:sym typeface="Verdana" pitchFamily="34" charset="0"/>
              </a:rPr>
              <a:t>Il ne doit absorber aucun aliment solide au moins 6 heures avant une anesthésie générale.</a:t>
            </a:r>
          </a:p>
          <a:p>
            <a:pPr eaLnBrk="1" hangingPunct="1"/>
            <a:r>
              <a:rPr lang="da-DK" smtClean="0">
                <a:solidFill>
                  <a:srgbClr val="000000"/>
                </a:solidFill>
                <a:sym typeface="Verdana" pitchFamily="34" charset="0"/>
              </a:rPr>
              <a:t>Les liquides clairs (y compris le lait maternel) sont autorisés jusqu'à 4 heures avant l'anesthésie (à confirmer avec l'anesthésiste).</a:t>
            </a:r>
          </a:p>
          <a:p>
            <a:pPr eaLnBrk="1" hangingPunct="1"/>
            <a:r>
              <a:rPr lang="da-DK" smtClean="0">
                <a:solidFill>
                  <a:srgbClr val="000000"/>
                </a:solidFill>
                <a:sym typeface="Verdana" pitchFamily="34" charset="0"/>
              </a:rPr>
              <a:t> </a:t>
            </a:r>
          </a:p>
        </p:txBody>
      </p:sp>
      <p:sp>
        <p:nvSpPr>
          <p:cNvPr id="115716" name="Slide Number Placeholder 3"/>
          <p:cNvSpPr>
            <a:spLocks noGrp="1"/>
          </p:cNvSpPr>
          <p:nvPr>
            <p:ph type="sldNum" sz="quarter" idx="5"/>
          </p:nvPr>
        </p:nvSpPr>
        <p:spPr/>
        <p:txBody>
          <a:bodyPr/>
          <a:lstStyle/>
          <a:p>
            <a:pPr eaLnBrk="0" hangingPunct="0">
              <a:buSzPct val="100000"/>
              <a:defRPr/>
            </a:pPr>
            <a:fld id="{234443E2-29F1-4AD7-8EDE-C822FBAFB1D4}" type="slidenum">
              <a:rPr lang="da-DK" smtClean="0">
                <a:solidFill>
                  <a:srgbClr val="009FDA"/>
                </a:solidFill>
                <a:sym typeface="Verdana" pitchFamily="34" charset="0"/>
              </a:rPr>
              <a:pPr eaLnBrk="0" hangingPunct="0">
                <a:buSzPct val="100000"/>
                <a:defRPr/>
              </a:pPr>
              <a:t>5</a:t>
            </a:fld>
            <a:endParaRPr lang="da-DK" smtClean="0">
              <a:solidFill>
                <a:srgbClr val="009FDA"/>
              </a:solidFill>
              <a:sym typeface="Verdan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Les diapositives suivantes présentent la gestion des conditions chirurgicales à suivre dans votre centre.</a:t>
            </a:r>
          </a:p>
          <a:p>
            <a:pPr eaLnBrk="1" hangingPunct="1"/>
            <a:endParaRPr lang="da-DK" smtClean="0">
              <a:solidFill>
                <a:srgbClr val="000000"/>
              </a:solidFill>
              <a:sym typeface="Verdana" pitchFamily="34" charset="0"/>
            </a:endParaRPr>
          </a:p>
          <a:p>
            <a:pPr eaLnBrk="1" hangingPunct="1"/>
            <a:r>
              <a:rPr lang="da-DK" smtClean="0">
                <a:solidFill>
                  <a:srgbClr val="000000"/>
                </a:solidFill>
                <a:sym typeface="Verdana" pitchFamily="34" charset="0"/>
              </a:rPr>
              <a:t>En cas d'intervention de courte durée après laquelle le réveil est habituellement rapide, par exemple la pose d'aérateurs transtympaniques, une endoscopie, l’incision et drainage d’abcès superficiels :</a:t>
            </a:r>
          </a:p>
          <a:p>
            <a:pPr eaLnBrk="1" hangingPunct="1"/>
            <a:r>
              <a:rPr lang="da-DK" i="1" smtClean="0">
                <a:solidFill>
                  <a:srgbClr val="000000"/>
                </a:solidFill>
                <a:sym typeface="Verdana" pitchFamily="34" charset="0"/>
              </a:rPr>
              <a:t> </a:t>
            </a:r>
          </a:p>
          <a:p>
            <a:pPr eaLnBrk="1" hangingPunct="1"/>
            <a:r>
              <a:rPr lang="da-DK" smtClean="0">
                <a:solidFill>
                  <a:srgbClr val="000000"/>
                </a:solidFill>
                <a:sym typeface="Verdana" pitchFamily="34" charset="0"/>
              </a:rPr>
              <a:t>Intervention tôt le matin (par ex. entre 8h00 et 9h00) : retardez l'administration d'insuline et la prise alimentaire jusqu’à la fin de l'intervention.</a:t>
            </a:r>
          </a:p>
          <a:p>
            <a:pPr eaLnBrk="1" hangingPunct="1"/>
            <a:r>
              <a:rPr lang="da-DK" smtClean="0">
                <a:solidFill>
                  <a:srgbClr val="000000"/>
                </a:solidFill>
                <a:sym typeface="Verdana" pitchFamily="34" charset="0"/>
              </a:rPr>
              <a:t>Contrôlez la glycémie dans l'heure qui précède l'intervention.</a:t>
            </a:r>
          </a:p>
          <a:p>
            <a:pPr eaLnBrk="1" hangingPunct="1"/>
            <a:r>
              <a:rPr lang="da-DK" smtClean="0">
                <a:solidFill>
                  <a:srgbClr val="000000"/>
                </a:solidFill>
                <a:sym typeface="Verdana" pitchFamily="34" charset="0"/>
              </a:rPr>
              <a:t>Après l’intervention, contrôlez la glycémie, administrez une dose complète d'insuline et alimentez l'enfant.</a:t>
            </a:r>
          </a:p>
          <a:p>
            <a:pPr eaLnBrk="1" hangingPunct="1"/>
            <a:r>
              <a:rPr lang="da-DK" i="1" smtClean="0">
                <a:solidFill>
                  <a:srgbClr val="000000"/>
                </a:solidFill>
                <a:sym typeface="Verdana" pitchFamily="34" charset="0"/>
              </a:rPr>
              <a:t> </a:t>
            </a:r>
          </a:p>
        </p:txBody>
      </p:sp>
      <p:sp>
        <p:nvSpPr>
          <p:cNvPr id="116740" name="Slide Number Placeholder 3"/>
          <p:cNvSpPr>
            <a:spLocks noGrp="1"/>
          </p:cNvSpPr>
          <p:nvPr>
            <p:ph type="sldNum" sz="quarter" idx="5"/>
          </p:nvPr>
        </p:nvSpPr>
        <p:spPr/>
        <p:txBody>
          <a:bodyPr/>
          <a:lstStyle/>
          <a:p>
            <a:pPr eaLnBrk="0" hangingPunct="0">
              <a:buSzPct val="100000"/>
              <a:defRPr/>
            </a:pPr>
            <a:fld id="{5E3FC4A3-5F8D-4215-A246-992F30F9A964}" type="slidenum">
              <a:rPr lang="da-DK" smtClean="0">
                <a:solidFill>
                  <a:srgbClr val="009FDA"/>
                </a:solidFill>
                <a:sym typeface="Verdana" pitchFamily="34" charset="0"/>
              </a:rPr>
              <a:pPr eaLnBrk="0" hangingPunct="0">
                <a:buSzPct val="100000"/>
                <a:defRPr/>
              </a:pPr>
              <a:t>6</a:t>
            </a:fld>
            <a:endParaRPr lang="da-DK" smtClean="0">
              <a:solidFill>
                <a:srgbClr val="009FDA"/>
              </a:solidFill>
              <a:sym typeface="Verdan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En cas d'intervention de courte durée sur un patient à jeun (avec ou sans sédation ou anesthésie), </a:t>
            </a:r>
            <a:r>
              <a:rPr lang="da-DK" b="1" smtClean="0">
                <a:solidFill>
                  <a:srgbClr val="000000"/>
                </a:solidFill>
                <a:sym typeface="Verdana" pitchFamily="34" charset="0"/>
              </a:rPr>
              <a:t>après laquelle le réveil est habituellement plus long et/ou la prise alimentaire plus tardive</a:t>
            </a:r>
            <a:r>
              <a:rPr lang="da-DK" smtClean="0">
                <a:solidFill>
                  <a:srgbClr val="000000"/>
                </a:solidFill>
                <a:sym typeface="Verdana" pitchFamily="34" charset="0"/>
              </a:rPr>
              <a:t> par exemple une appendicectomie, l’incision et drainage d'abcès multiples ou profonds ou des interventions de courte durée réalisées en fin de journée :</a:t>
            </a:r>
          </a:p>
          <a:p>
            <a:pPr eaLnBrk="1" hangingPunct="1"/>
            <a:r>
              <a:rPr lang="da-DK" smtClean="0">
                <a:solidFill>
                  <a:srgbClr val="000000"/>
                </a:solidFill>
                <a:sym typeface="Verdana" pitchFamily="34" charset="0"/>
              </a:rPr>
              <a:t> </a:t>
            </a:r>
          </a:p>
          <a:p>
            <a:pPr eaLnBrk="1" hangingPunct="1"/>
            <a:r>
              <a:rPr lang="da-DK" smtClean="0">
                <a:solidFill>
                  <a:srgbClr val="000000"/>
                </a:solidFill>
                <a:sym typeface="Verdana" pitchFamily="34" charset="0"/>
              </a:rPr>
              <a:t>Administrez 50 % de la dose d'insuline habituelle (insuline NPH, par ex. Monotard).</a:t>
            </a:r>
          </a:p>
          <a:p>
            <a:pPr eaLnBrk="1" hangingPunct="1"/>
            <a:r>
              <a:rPr lang="da-DK" smtClean="0">
                <a:solidFill>
                  <a:srgbClr val="000000"/>
                </a:solidFill>
                <a:sym typeface="Verdana" pitchFamily="34" charset="0"/>
              </a:rPr>
              <a:t>Contrôlez la glycémie 2 fois par heure et 2 heures avant l'opération.</a:t>
            </a:r>
          </a:p>
          <a:p>
            <a:pPr eaLnBrk="1" hangingPunct="1"/>
            <a:r>
              <a:rPr lang="da-DK" smtClean="0">
                <a:solidFill>
                  <a:srgbClr val="000000"/>
                </a:solidFill>
                <a:sym typeface="Verdana" pitchFamily="34" charset="0"/>
              </a:rPr>
              <a:t>Si la glycémie est supérieure à 10 mmol/l, administrez une dose d'insuline d'action rapide (0,05 U/kg) OU mettez en place une perfusion d'insuline à 0,05 U/kg/heure.</a:t>
            </a:r>
          </a:p>
          <a:p>
            <a:pPr eaLnBrk="1" hangingPunct="1"/>
            <a:r>
              <a:rPr lang="da-DK" smtClean="0">
                <a:solidFill>
                  <a:srgbClr val="000000"/>
                </a:solidFill>
                <a:sym typeface="Verdana" pitchFamily="34" charset="0"/>
              </a:rPr>
              <a:t>Si la glycémie est inférieure à 5 mmol/l, mettez en place une perfusion IV de dextrose (à 5 ou 10 %) pour prévenir les risques d'hypoglycémie.</a:t>
            </a:r>
          </a:p>
          <a:p>
            <a:pPr eaLnBrk="1" hangingPunct="1"/>
            <a:endParaRPr lang="da-DK" smtClean="0">
              <a:solidFill>
                <a:srgbClr val="000000"/>
              </a:solidFill>
              <a:sym typeface="Verdana" pitchFamily="34" charset="0"/>
            </a:endParaRPr>
          </a:p>
          <a:p>
            <a:pPr eaLnBrk="1" hangingPunct="1"/>
            <a:r>
              <a:rPr lang="da-DK" smtClean="0">
                <a:solidFill>
                  <a:srgbClr val="000000"/>
                </a:solidFill>
                <a:sym typeface="Verdana" pitchFamily="34" charset="0"/>
              </a:rPr>
              <a:t> </a:t>
            </a:r>
          </a:p>
        </p:txBody>
      </p:sp>
      <p:sp>
        <p:nvSpPr>
          <p:cNvPr id="117764" name="Slide Number Placeholder 3"/>
          <p:cNvSpPr>
            <a:spLocks noGrp="1"/>
          </p:cNvSpPr>
          <p:nvPr>
            <p:ph type="sldNum" sz="quarter" idx="5"/>
          </p:nvPr>
        </p:nvSpPr>
        <p:spPr/>
        <p:txBody>
          <a:bodyPr/>
          <a:lstStyle/>
          <a:p>
            <a:pPr eaLnBrk="0" hangingPunct="0">
              <a:buSzPct val="100000"/>
              <a:defRPr/>
            </a:pPr>
            <a:fld id="{E7D937AE-F240-42C0-8C84-7B491AF7EE13}" type="slidenum">
              <a:rPr lang="da-DK" smtClean="0">
                <a:solidFill>
                  <a:srgbClr val="009FDA"/>
                </a:solidFill>
                <a:sym typeface="Verdana" pitchFamily="34" charset="0"/>
              </a:rPr>
              <a:pPr eaLnBrk="0" hangingPunct="0">
                <a:buSzPct val="100000"/>
                <a:defRPr/>
              </a:pPr>
              <a:t>7</a:t>
            </a:fld>
            <a:endParaRPr lang="da-DK" smtClean="0">
              <a:solidFill>
                <a:srgbClr val="009FDA"/>
              </a:solidFill>
              <a:sym typeface="Verdan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Contrôlez la glycémie toutes les heures pendant l'intervention et en postopératoire.</a:t>
            </a:r>
          </a:p>
          <a:p>
            <a:pPr eaLnBrk="1" hangingPunct="1"/>
            <a:r>
              <a:rPr lang="da-DK" smtClean="0">
                <a:solidFill>
                  <a:srgbClr val="000000"/>
                </a:solidFill>
                <a:sym typeface="Verdana" pitchFamily="34" charset="0"/>
              </a:rPr>
              <a:t>Après l’intervention, commencez la prise alimentaire ou poursuivez l'administration IV de glucose, en fonction de l'état de l'enfant. Si nécessaire, administrez de petites doses d'insuline d'action rapide pour réduire l'hyperglycémie ou compenser la prise alimentaire.</a:t>
            </a:r>
          </a:p>
          <a:p>
            <a:pPr eaLnBrk="1" hangingPunct="1"/>
            <a:r>
              <a:rPr lang="da-DK" smtClean="0">
                <a:solidFill>
                  <a:srgbClr val="000000"/>
                </a:solidFill>
                <a:sym typeface="Verdana" pitchFamily="34" charset="0"/>
              </a:rPr>
              <a:t>Administrez la dose d'insuline du soir ou du dîner comme à l'accoutumée.</a:t>
            </a:r>
          </a:p>
          <a:p>
            <a:pPr eaLnBrk="1" hangingPunct="1"/>
            <a:r>
              <a:rPr lang="da-DK" smtClean="0">
                <a:solidFill>
                  <a:srgbClr val="000000"/>
                </a:solidFill>
                <a:sym typeface="Verdana" pitchFamily="34" charset="0"/>
              </a:rPr>
              <a:t>Si l'enfant ne dispose pas de matériel de contrôle de la glycémie à son domicile, hospitalisez-le pour la nuit afin de surveiller sa glycémie.</a:t>
            </a:r>
          </a:p>
        </p:txBody>
      </p:sp>
      <p:sp>
        <p:nvSpPr>
          <p:cNvPr id="118788" name="Slide Number Placeholder 3"/>
          <p:cNvSpPr>
            <a:spLocks noGrp="1"/>
          </p:cNvSpPr>
          <p:nvPr>
            <p:ph type="sldNum" sz="quarter" idx="5"/>
          </p:nvPr>
        </p:nvSpPr>
        <p:spPr/>
        <p:txBody>
          <a:bodyPr/>
          <a:lstStyle/>
          <a:p>
            <a:pPr eaLnBrk="0" hangingPunct="0">
              <a:buSzPct val="100000"/>
              <a:defRPr/>
            </a:pPr>
            <a:fld id="{BA49CF04-EA67-4CB5-AF27-72601BE61762}" type="slidenum">
              <a:rPr lang="da-DK" smtClean="0">
                <a:solidFill>
                  <a:srgbClr val="009FDA"/>
                </a:solidFill>
                <a:sym typeface="Verdana" pitchFamily="34" charset="0"/>
              </a:rPr>
              <a:pPr eaLnBrk="0" hangingPunct="0">
                <a:buSzPct val="100000"/>
                <a:defRPr/>
              </a:pPr>
              <a:t>8</a:t>
            </a:fld>
            <a:endParaRPr lang="da-DK" smtClean="0">
              <a:solidFill>
                <a:srgbClr val="009FDA"/>
              </a:solidFill>
              <a:sym typeface="Verdan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r>
              <a:rPr lang="da-DK" smtClean="0">
                <a:solidFill>
                  <a:srgbClr val="000000"/>
                </a:solidFill>
                <a:sym typeface="Verdana" pitchFamily="34" charset="0"/>
              </a:rPr>
              <a:t>Les interventions de chirurgie lourde doivent être réalisées dans des établissements de santé disposant des ressources nécessaires pour une prise en charge optimale du diabète de l'enfant. Ces établissements doivent posséder notamment des régulateurs de débit de perfusion et un personnel hospitalier capable d’assurer une étroite surveillance. </a:t>
            </a:r>
          </a:p>
          <a:p>
            <a:pPr eaLnBrk="1" hangingPunct="1"/>
            <a:r>
              <a:rPr lang="da-DK" smtClean="0">
                <a:solidFill>
                  <a:srgbClr val="000000"/>
                </a:solidFill>
                <a:sym typeface="Verdana" pitchFamily="34" charset="0"/>
              </a:rPr>
              <a:t> </a:t>
            </a:r>
          </a:p>
          <a:p>
            <a:pPr eaLnBrk="1" hangingPunct="1"/>
            <a:r>
              <a:rPr lang="da-DK" smtClean="0">
                <a:solidFill>
                  <a:srgbClr val="000000"/>
                </a:solidFill>
                <a:sym typeface="Verdana" pitchFamily="34" charset="0"/>
              </a:rPr>
              <a:t>N'envisagez la chirurgie lourde aux échelons 1-2 que dans les cas d'urgence extrême ou si le transfert dans un centre d'échelon 3-4 n'est pas possible.</a:t>
            </a:r>
          </a:p>
        </p:txBody>
      </p:sp>
      <p:sp>
        <p:nvSpPr>
          <p:cNvPr id="119812" name="Slide Number Placeholder 3"/>
          <p:cNvSpPr>
            <a:spLocks noGrp="1"/>
          </p:cNvSpPr>
          <p:nvPr>
            <p:ph type="sldNum" sz="quarter" idx="5"/>
          </p:nvPr>
        </p:nvSpPr>
        <p:spPr/>
        <p:txBody>
          <a:bodyPr/>
          <a:lstStyle/>
          <a:p>
            <a:pPr eaLnBrk="0" hangingPunct="0">
              <a:buSzPct val="100000"/>
              <a:defRPr/>
            </a:pPr>
            <a:fld id="{BD776C21-0D84-4A37-9FFE-72A24A661130}" type="slidenum">
              <a:rPr lang="da-DK" smtClean="0">
                <a:solidFill>
                  <a:srgbClr val="009FDA"/>
                </a:solidFill>
                <a:sym typeface="Verdana" pitchFamily="34" charset="0"/>
              </a:rPr>
              <a:pPr eaLnBrk="0" hangingPunct="0">
                <a:buSzPct val="100000"/>
                <a:defRPr/>
              </a:pPr>
              <a:t>9</a:t>
            </a:fld>
            <a:endParaRPr lang="da-DK" smtClean="0">
              <a:solidFill>
                <a:srgbClr val="009FDA"/>
              </a:solidFill>
              <a:sym typeface="Verdan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5" name="Rectangle 23"/>
          <p:cNvSpPr>
            <a:spLocks noGrp="1" noChangeArrowheads="1"/>
          </p:cNvSpPr>
          <p:nvPr>
            <p:ph type="sldNum" sz="quarter" idx="11"/>
          </p:nvPr>
        </p:nvSpPr>
        <p:spPr>
          <a:ln/>
        </p:spPr>
        <p:txBody>
          <a:bodyPr/>
          <a:lstStyle>
            <a:lvl1pPr>
              <a:defRPr/>
            </a:lvl1pPr>
          </a:lstStyle>
          <a:p>
            <a:pPr>
              <a:defRPr/>
            </a:pPr>
            <a:r>
              <a:rPr lang="en-GB"/>
              <a:t>Slide No </a:t>
            </a:r>
            <a:fld id="{0EBD43A6-96E2-421C-A1B1-9467B487B52D}" type="slidenum">
              <a:rPr lang="en-GB"/>
              <a:pPr>
                <a:defRPr/>
              </a:pPr>
              <a:t>‹N°›</a:t>
            </a:fld>
            <a:endParaRPr lang="en-GB"/>
          </a:p>
        </p:txBody>
      </p:sp>
      <p:sp>
        <p:nvSpPr>
          <p:cNvPr id="6" name="Rectangle 81"/>
          <p:cNvSpPr>
            <a:spLocks noGrp="1" noChangeArrowheads="1"/>
          </p:cNvSpPr>
          <p:nvPr>
            <p:ph type="dt" sz="half" idx="12"/>
          </p:nvPr>
        </p:nvSpPr>
        <p:spPr>
          <a:ln/>
        </p:spPr>
        <p:txBody>
          <a:bodyPr/>
          <a:lstStyle>
            <a:lvl1pPr>
              <a:defRPr/>
            </a:lvl1pPr>
          </a:lstStyle>
          <a:p>
            <a:pPr>
              <a:defRPr/>
            </a:pPr>
            <a:fld id="{789162FE-64C5-46BA-B14D-E2B3950B0287}" type="datetimeFigureOut">
              <a:rPr lang="da-DK"/>
              <a:pPr>
                <a:defRPr/>
              </a:pPr>
              <a:t>14-05-2011</a:t>
            </a:fld>
            <a:r>
              <a:rPr lang="en-GB"/>
              <a:t>Date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5" name="Rectangle 23"/>
          <p:cNvSpPr>
            <a:spLocks noGrp="1" noChangeArrowheads="1"/>
          </p:cNvSpPr>
          <p:nvPr>
            <p:ph type="sldNum" sz="quarter" idx="11"/>
          </p:nvPr>
        </p:nvSpPr>
        <p:spPr>
          <a:ln/>
        </p:spPr>
        <p:txBody>
          <a:bodyPr/>
          <a:lstStyle>
            <a:lvl1pPr>
              <a:defRPr/>
            </a:lvl1pPr>
          </a:lstStyle>
          <a:p>
            <a:pPr>
              <a:defRPr/>
            </a:pPr>
            <a:r>
              <a:rPr lang="en-GB"/>
              <a:t>Slide No </a:t>
            </a:r>
            <a:fld id="{D9D2FDDB-4867-4558-B320-7FCAFAB8DAF0}" type="slidenum">
              <a:rPr lang="en-GB"/>
              <a:pPr>
                <a:defRPr/>
              </a:pPr>
              <a:t>‹N°›</a:t>
            </a:fld>
            <a:endParaRPr lang="en-GB"/>
          </a:p>
        </p:txBody>
      </p:sp>
      <p:sp>
        <p:nvSpPr>
          <p:cNvPr id="6" name="Rectangle 81"/>
          <p:cNvSpPr>
            <a:spLocks noGrp="1" noChangeArrowheads="1"/>
          </p:cNvSpPr>
          <p:nvPr>
            <p:ph type="dt" sz="half" idx="12"/>
          </p:nvPr>
        </p:nvSpPr>
        <p:spPr>
          <a:ln/>
        </p:spPr>
        <p:txBody>
          <a:bodyPr/>
          <a:lstStyle>
            <a:lvl1pPr>
              <a:defRPr/>
            </a:lvl1pPr>
          </a:lstStyle>
          <a:p>
            <a:pPr>
              <a:defRPr/>
            </a:pPr>
            <a:fld id="{9D7ADF5E-7A51-4F10-98F6-65A5E5BC1F0D}" type="datetimeFigureOut">
              <a:rPr lang="da-DK"/>
              <a:pPr>
                <a:defRPr/>
              </a:pPr>
              <a:t>14-05-2011</a:t>
            </a:fld>
            <a:r>
              <a:rPr lang="en-GB"/>
              <a:t>Date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18288" y="469900"/>
            <a:ext cx="2046287" cy="488473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76250" y="469900"/>
            <a:ext cx="5989638" cy="48847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5" name="Rectangle 23"/>
          <p:cNvSpPr>
            <a:spLocks noGrp="1" noChangeArrowheads="1"/>
          </p:cNvSpPr>
          <p:nvPr>
            <p:ph type="sldNum" sz="quarter" idx="11"/>
          </p:nvPr>
        </p:nvSpPr>
        <p:spPr>
          <a:ln/>
        </p:spPr>
        <p:txBody>
          <a:bodyPr/>
          <a:lstStyle>
            <a:lvl1pPr>
              <a:defRPr/>
            </a:lvl1pPr>
          </a:lstStyle>
          <a:p>
            <a:pPr>
              <a:defRPr/>
            </a:pPr>
            <a:r>
              <a:rPr lang="en-GB"/>
              <a:t>Slide No </a:t>
            </a:r>
            <a:fld id="{656D189E-03CE-42F7-A90A-058CDA1CEC08}" type="slidenum">
              <a:rPr lang="en-GB"/>
              <a:pPr>
                <a:defRPr/>
              </a:pPr>
              <a:t>‹N°›</a:t>
            </a:fld>
            <a:endParaRPr lang="en-GB"/>
          </a:p>
        </p:txBody>
      </p:sp>
      <p:sp>
        <p:nvSpPr>
          <p:cNvPr id="6" name="Rectangle 81"/>
          <p:cNvSpPr>
            <a:spLocks noGrp="1" noChangeArrowheads="1"/>
          </p:cNvSpPr>
          <p:nvPr>
            <p:ph type="dt" sz="half" idx="12"/>
          </p:nvPr>
        </p:nvSpPr>
        <p:spPr>
          <a:ln/>
        </p:spPr>
        <p:txBody>
          <a:bodyPr/>
          <a:lstStyle>
            <a:lvl1pPr>
              <a:defRPr/>
            </a:lvl1pPr>
          </a:lstStyle>
          <a:p>
            <a:pPr>
              <a:defRPr/>
            </a:pPr>
            <a:fld id="{2B8B6F6A-03A0-46AE-B2D1-48B369C5ED59}" type="datetimeFigureOut">
              <a:rPr lang="da-DK"/>
              <a:pPr>
                <a:defRPr/>
              </a:pPr>
              <a:t>14-05-2011</a:t>
            </a:fld>
            <a:r>
              <a:rPr lang="en-GB"/>
              <a:t>Date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1D87FE1F-BA39-484B-80E9-D8514A0CAFFD}" type="datetimeFigureOut">
              <a:rPr lang="da-DK"/>
              <a:pPr>
                <a:defRPr/>
              </a:pPr>
              <a:t>14-05-2011</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8550AE4E-8B80-4EE8-9EF6-CB3ECD2AB187}" type="slidenum">
              <a:rPr lang="da-DK"/>
              <a:pPr>
                <a:defRPr/>
              </a:pPr>
              <a:t>‹N°›</a:t>
            </a:fld>
            <a:endParaRPr lang="da-DK"/>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5EA7A9CB-1AD9-45AC-B1E9-E80E64C889DB}" type="datetimeFigureOut">
              <a:rPr lang="da-DK"/>
              <a:pPr>
                <a:defRPr/>
              </a:pPr>
              <a:t>14-05-2011</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3BF178C4-3BBD-47BE-AB6B-5552D0710757}" type="slidenum">
              <a:rPr lang="da-DK"/>
              <a:pPr>
                <a:defRPr/>
              </a:pPr>
              <a:t>‹N°›</a:t>
            </a:fld>
            <a:endParaRPr lang="da-DK"/>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56C9C364-BE94-44F1-AA8E-3277F4410C01}" type="datetimeFigureOut">
              <a:rPr lang="da-DK"/>
              <a:pPr>
                <a:defRPr/>
              </a:pPr>
              <a:t>14-05-2011</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80607757-5502-4758-839D-6035F7EE59D1}" type="slidenum">
              <a:rPr lang="da-DK"/>
              <a:pPr>
                <a:defRPr/>
              </a:pPr>
              <a:t>‹N°›</a:t>
            </a:fld>
            <a:endParaRPr lang="da-DK"/>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9E6CD019-BC5C-4755-ACEE-A194393DA0E8}" type="datetimeFigureOut">
              <a:rPr lang="da-DK"/>
              <a:pPr>
                <a:defRPr/>
              </a:pPr>
              <a:t>14-05-2011</a:t>
            </a:fld>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DDC7E433-18C0-4F6A-B83A-05B0ED8BFF65}" type="slidenum">
              <a:rPr lang="da-DK"/>
              <a:pPr>
                <a:defRPr/>
              </a:pPr>
              <a:t>‹N°›</a:t>
            </a:fld>
            <a:endParaRPr lang="da-DK"/>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fld id="{7B01F580-0952-4D2E-8E45-A42C17017A0A}" type="datetimeFigureOut">
              <a:rPr lang="da-DK"/>
              <a:pPr>
                <a:defRPr/>
              </a:pPr>
              <a:t>14-05-2011</a:t>
            </a:fld>
            <a:endParaRPr lang="da-DK"/>
          </a:p>
        </p:txBody>
      </p:sp>
      <p:sp>
        <p:nvSpPr>
          <p:cNvPr id="8" name="Rectangle 5"/>
          <p:cNvSpPr>
            <a:spLocks noGrp="1" noChangeArrowheads="1"/>
          </p:cNvSpPr>
          <p:nvPr>
            <p:ph type="ftr" sz="quarter" idx="11"/>
          </p:nvPr>
        </p:nvSpPr>
        <p:spPr>
          <a:ln/>
        </p:spPr>
        <p:txBody>
          <a:bodyPr/>
          <a:lstStyle>
            <a:lvl1pPr>
              <a:defRPr/>
            </a:lvl1pPr>
          </a:lstStyle>
          <a:p>
            <a:pPr>
              <a:defRPr/>
            </a:pPr>
            <a:endParaRPr lang="da-DK"/>
          </a:p>
        </p:txBody>
      </p:sp>
      <p:sp>
        <p:nvSpPr>
          <p:cNvPr id="9" name="Rectangle 6"/>
          <p:cNvSpPr>
            <a:spLocks noGrp="1" noChangeArrowheads="1"/>
          </p:cNvSpPr>
          <p:nvPr>
            <p:ph type="sldNum" sz="quarter" idx="12"/>
          </p:nvPr>
        </p:nvSpPr>
        <p:spPr>
          <a:ln/>
        </p:spPr>
        <p:txBody>
          <a:bodyPr/>
          <a:lstStyle>
            <a:lvl1pPr>
              <a:defRPr/>
            </a:lvl1pPr>
          </a:lstStyle>
          <a:p>
            <a:pPr>
              <a:defRPr/>
            </a:pPr>
            <a:fld id="{2ADCFF33-54D7-4D14-91C1-6861A21EF20C}" type="slidenum">
              <a:rPr lang="da-DK"/>
              <a:pPr>
                <a:defRPr/>
              </a:pPr>
              <a:t>‹N°›</a:t>
            </a:fld>
            <a:endParaRPr lang="da-DK"/>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F527C46F-E6AC-4F21-8EE0-612F241FA50A}" type="datetimeFigureOut">
              <a:rPr lang="da-DK"/>
              <a:pPr>
                <a:defRPr/>
              </a:pPr>
              <a:t>14-05-2011</a:t>
            </a:fld>
            <a:endParaRPr 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p>
        </p:txBody>
      </p:sp>
      <p:sp>
        <p:nvSpPr>
          <p:cNvPr id="5" name="Rectangle 6"/>
          <p:cNvSpPr>
            <a:spLocks noGrp="1" noChangeArrowheads="1"/>
          </p:cNvSpPr>
          <p:nvPr>
            <p:ph type="sldNum" sz="quarter" idx="12"/>
          </p:nvPr>
        </p:nvSpPr>
        <p:spPr>
          <a:ln/>
        </p:spPr>
        <p:txBody>
          <a:bodyPr/>
          <a:lstStyle>
            <a:lvl1pPr>
              <a:defRPr/>
            </a:lvl1pPr>
          </a:lstStyle>
          <a:p>
            <a:pPr>
              <a:defRPr/>
            </a:pPr>
            <a:fld id="{ABD1C96F-B494-4054-9B83-0DCF091C44B5}" type="slidenum">
              <a:rPr lang="da-DK"/>
              <a:pPr>
                <a:defRPr/>
              </a:pPr>
              <a:t>‹N°›</a:t>
            </a:fld>
            <a:endParaRPr lang="da-DK"/>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89BD933-A43B-48ED-80A4-911A79FE6561}" type="datetimeFigureOut">
              <a:rPr lang="da-DK"/>
              <a:pPr>
                <a:defRPr/>
              </a:pPr>
              <a:t>14-05-2011</a:t>
            </a:fld>
            <a:endParaRPr lang="da-DK"/>
          </a:p>
        </p:txBody>
      </p:sp>
      <p:sp>
        <p:nvSpPr>
          <p:cNvPr id="3" name="Rectangle 5"/>
          <p:cNvSpPr>
            <a:spLocks noGrp="1" noChangeArrowheads="1"/>
          </p:cNvSpPr>
          <p:nvPr>
            <p:ph type="ftr" sz="quarter" idx="11"/>
          </p:nvPr>
        </p:nvSpPr>
        <p:spPr>
          <a:ln/>
        </p:spPr>
        <p:txBody>
          <a:bodyPr/>
          <a:lstStyle>
            <a:lvl1pPr>
              <a:defRPr/>
            </a:lvl1pPr>
          </a:lstStyle>
          <a:p>
            <a:pPr>
              <a:defRPr/>
            </a:pPr>
            <a:endParaRPr lang="da-DK"/>
          </a:p>
        </p:txBody>
      </p:sp>
      <p:sp>
        <p:nvSpPr>
          <p:cNvPr id="4" name="Rectangle 6"/>
          <p:cNvSpPr>
            <a:spLocks noGrp="1" noChangeArrowheads="1"/>
          </p:cNvSpPr>
          <p:nvPr>
            <p:ph type="sldNum" sz="quarter" idx="12"/>
          </p:nvPr>
        </p:nvSpPr>
        <p:spPr>
          <a:ln/>
        </p:spPr>
        <p:txBody>
          <a:bodyPr/>
          <a:lstStyle>
            <a:lvl1pPr>
              <a:defRPr/>
            </a:lvl1pPr>
          </a:lstStyle>
          <a:p>
            <a:pPr>
              <a:defRPr/>
            </a:pPr>
            <a:fld id="{83F4C057-DC36-46D9-B3F0-3508DC934E32}" type="slidenum">
              <a:rPr lang="da-DK"/>
              <a:pPr>
                <a:defRPr/>
              </a:pPr>
              <a:t>‹N°›</a:t>
            </a:fld>
            <a:endParaRPr lang="da-DK"/>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890461E9-238C-4C96-815B-ED1EBD8B88EE}" type="datetimeFigureOut">
              <a:rPr lang="da-DK"/>
              <a:pPr>
                <a:defRPr/>
              </a:pPr>
              <a:t>14-05-2011</a:t>
            </a:fld>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5D35CB8D-E8AF-4EAF-8A75-7BF45CCB3035}" type="slidenum">
              <a:rPr lang="da-DK"/>
              <a:pPr>
                <a:defRPr/>
              </a:pPr>
              <a:t>‹N°›</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5" name="Rectangle 23"/>
          <p:cNvSpPr>
            <a:spLocks noGrp="1" noChangeArrowheads="1"/>
          </p:cNvSpPr>
          <p:nvPr>
            <p:ph type="sldNum" sz="quarter" idx="11"/>
          </p:nvPr>
        </p:nvSpPr>
        <p:spPr>
          <a:ln/>
        </p:spPr>
        <p:txBody>
          <a:bodyPr/>
          <a:lstStyle>
            <a:lvl1pPr>
              <a:defRPr/>
            </a:lvl1pPr>
          </a:lstStyle>
          <a:p>
            <a:pPr>
              <a:defRPr/>
            </a:pPr>
            <a:r>
              <a:rPr lang="en-GB"/>
              <a:t>Slide No </a:t>
            </a:r>
            <a:fld id="{02D2D8EE-16A8-4CB1-AA43-A3B21D906437}" type="slidenum">
              <a:rPr lang="en-GB"/>
              <a:pPr>
                <a:defRPr/>
              </a:pPr>
              <a:t>‹N°›</a:t>
            </a:fld>
            <a:endParaRPr lang="en-GB"/>
          </a:p>
        </p:txBody>
      </p:sp>
      <p:sp>
        <p:nvSpPr>
          <p:cNvPr id="6" name="Rectangle 81"/>
          <p:cNvSpPr>
            <a:spLocks noGrp="1" noChangeArrowheads="1"/>
          </p:cNvSpPr>
          <p:nvPr>
            <p:ph type="dt" sz="half" idx="12"/>
          </p:nvPr>
        </p:nvSpPr>
        <p:spPr>
          <a:ln/>
        </p:spPr>
        <p:txBody>
          <a:bodyPr/>
          <a:lstStyle>
            <a:lvl1pPr>
              <a:defRPr/>
            </a:lvl1pPr>
          </a:lstStyle>
          <a:p>
            <a:pPr>
              <a:defRPr/>
            </a:pPr>
            <a:fld id="{94DDEE88-4A65-46B3-B85B-99668C0B9558}" type="datetimeFigureOut">
              <a:rPr lang="da-DK"/>
              <a:pPr>
                <a:defRPr/>
              </a:pPr>
              <a:t>14-05-2011</a:t>
            </a:fld>
            <a:r>
              <a:rPr lang="en-GB"/>
              <a:t>Date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426BD494-A62E-4717-960E-8FDC9125E04D}" type="datetimeFigureOut">
              <a:rPr lang="da-DK"/>
              <a:pPr>
                <a:defRPr/>
              </a:pPr>
              <a:t>14-05-2011</a:t>
            </a:fld>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07DC6316-EBC0-4486-BA04-76D6A373013F}" type="slidenum">
              <a:rPr lang="da-DK"/>
              <a:pPr>
                <a:defRPr/>
              </a:pPr>
              <a:t>‹N°›</a:t>
            </a:fld>
            <a:endParaRPr lang="da-DK"/>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908670A7-6879-4858-8BDA-1420AEAB8F59}" type="datetimeFigureOut">
              <a:rPr lang="da-DK"/>
              <a:pPr>
                <a:defRPr/>
              </a:pPr>
              <a:t>14-05-2011</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7E76DD15-43E7-4B39-9310-CEF895D0F175}" type="slidenum">
              <a:rPr lang="da-DK"/>
              <a:pPr>
                <a:defRPr/>
              </a:pPr>
              <a:t>‹N°›</a:t>
            </a:fld>
            <a:endParaRPr lang="da-DK"/>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66B2A8D1-81F6-43A0-9856-069CD8E12637}" type="datetimeFigureOut">
              <a:rPr lang="da-DK"/>
              <a:pPr>
                <a:defRPr/>
              </a:pPr>
              <a:t>14-05-2011</a:t>
            </a:fld>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CBDEB01A-76E8-4E9C-87A4-37D76B690C34}" type="slidenum">
              <a:rPr lang="da-DK"/>
              <a:pPr>
                <a:defRPr/>
              </a:pPr>
              <a:t>‹N°›</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5" name="Rectangle 23"/>
          <p:cNvSpPr>
            <a:spLocks noGrp="1" noChangeArrowheads="1"/>
          </p:cNvSpPr>
          <p:nvPr>
            <p:ph type="sldNum" sz="quarter" idx="11"/>
          </p:nvPr>
        </p:nvSpPr>
        <p:spPr>
          <a:ln/>
        </p:spPr>
        <p:txBody>
          <a:bodyPr/>
          <a:lstStyle>
            <a:lvl1pPr>
              <a:defRPr/>
            </a:lvl1pPr>
          </a:lstStyle>
          <a:p>
            <a:pPr>
              <a:defRPr/>
            </a:pPr>
            <a:r>
              <a:rPr lang="en-GB"/>
              <a:t>Slide No </a:t>
            </a:r>
            <a:fld id="{B2EACC10-8AAD-4F5A-84A2-7E613025B1F6}" type="slidenum">
              <a:rPr lang="en-GB"/>
              <a:pPr>
                <a:defRPr/>
              </a:pPr>
              <a:t>‹N°›</a:t>
            </a:fld>
            <a:endParaRPr lang="en-GB"/>
          </a:p>
        </p:txBody>
      </p:sp>
      <p:sp>
        <p:nvSpPr>
          <p:cNvPr id="6" name="Rectangle 81"/>
          <p:cNvSpPr>
            <a:spLocks noGrp="1" noChangeArrowheads="1"/>
          </p:cNvSpPr>
          <p:nvPr>
            <p:ph type="dt" sz="half" idx="12"/>
          </p:nvPr>
        </p:nvSpPr>
        <p:spPr>
          <a:ln/>
        </p:spPr>
        <p:txBody>
          <a:bodyPr/>
          <a:lstStyle>
            <a:lvl1pPr>
              <a:defRPr/>
            </a:lvl1pPr>
          </a:lstStyle>
          <a:p>
            <a:pPr>
              <a:defRPr/>
            </a:pPr>
            <a:fld id="{3189CFCB-C8BF-426F-B79A-E761CB9461E1}" type="datetimeFigureOut">
              <a:rPr lang="da-DK"/>
              <a:pPr>
                <a:defRPr/>
              </a:pPr>
              <a:t>14-05-2011</a:t>
            </a:fld>
            <a:r>
              <a:rPr lang="en-GB"/>
              <a:t>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76250" y="1625600"/>
            <a:ext cx="4016375" cy="3729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5025" y="1625600"/>
            <a:ext cx="4017963" cy="37290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6" name="Rectangle 23"/>
          <p:cNvSpPr>
            <a:spLocks noGrp="1" noChangeArrowheads="1"/>
          </p:cNvSpPr>
          <p:nvPr>
            <p:ph type="sldNum" sz="quarter" idx="11"/>
          </p:nvPr>
        </p:nvSpPr>
        <p:spPr>
          <a:ln/>
        </p:spPr>
        <p:txBody>
          <a:bodyPr/>
          <a:lstStyle>
            <a:lvl1pPr>
              <a:defRPr/>
            </a:lvl1pPr>
          </a:lstStyle>
          <a:p>
            <a:pPr>
              <a:defRPr/>
            </a:pPr>
            <a:r>
              <a:rPr lang="en-GB"/>
              <a:t>Slide No </a:t>
            </a:r>
            <a:fld id="{8588C415-1CD4-4EF8-AB30-CA22672A47CE}" type="slidenum">
              <a:rPr lang="en-GB"/>
              <a:pPr>
                <a:defRPr/>
              </a:pPr>
              <a:t>‹N°›</a:t>
            </a:fld>
            <a:endParaRPr lang="en-GB"/>
          </a:p>
        </p:txBody>
      </p:sp>
      <p:sp>
        <p:nvSpPr>
          <p:cNvPr id="7" name="Rectangle 81"/>
          <p:cNvSpPr>
            <a:spLocks noGrp="1" noChangeArrowheads="1"/>
          </p:cNvSpPr>
          <p:nvPr>
            <p:ph type="dt" sz="half" idx="12"/>
          </p:nvPr>
        </p:nvSpPr>
        <p:spPr>
          <a:ln/>
        </p:spPr>
        <p:txBody>
          <a:bodyPr/>
          <a:lstStyle>
            <a:lvl1pPr>
              <a:defRPr/>
            </a:lvl1pPr>
          </a:lstStyle>
          <a:p>
            <a:pPr>
              <a:defRPr/>
            </a:pPr>
            <a:fld id="{BE02A707-D54C-44BE-AA2D-34B6593A7F3E}" type="datetimeFigureOut">
              <a:rPr lang="da-DK"/>
              <a:pPr>
                <a:defRPr/>
              </a:pPr>
              <a:t>14-05-2011</a:t>
            </a:fld>
            <a:r>
              <a:rPr lang="en-GB"/>
              <a:t>Date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8" name="Rectangle 23"/>
          <p:cNvSpPr>
            <a:spLocks noGrp="1" noChangeArrowheads="1"/>
          </p:cNvSpPr>
          <p:nvPr>
            <p:ph type="sldNum" sz="quarter" idx="11"/>
          </p:nvPr>
        </p:nvSpPr>
        <p:spPr>
          <a:ln/>
        </p:spPr>
        <p:txBody>
          <a:bodyPr/>
          <a:lstStyle>
            <a:lvl1pPr>
              <a:defRPr/>
            </a:lvl1pPr>
          </a:lstStyle>
          <a:p>
            <a:pPr>
              <a:defRPr/>
            </a:pPr>
            <a:r>
              <a:rPr lang="en-GB"/>
              <a:t>Slide No </a:t>
            </a:r>
            <a:fld id="{D1811314-D05A-432C-99CE-0EBCE1C8DE3E}" type="slidenum">
              <a:rPr lang="en-GB"/>
              <a:pPr>
                <a:defRPr/>
              </a:pPr>
              <a:t>‹N°›</a:t>
            </a:fld>
            <a:endParaRPr lang="en-GB"/>
          </a:p>
        </p:txBody>
      </p:sp>
      <p:sp>
        <p:nvSpPr>
          <p:cNvPr id="9" name="Rectangle 81"/>
          <p:cNvSpPr>
            <a:spLocks noGrp="1" noChangeArrowheads="1"/>
          </p:cNvSpPr>
          <p:nvPr>
            <p:ph type="dt" sz="half" idx="12"/>
          </p:nvPr>
        </p:nvSpPr>
        <p:spPr>
          <a:ln/>
        </p:spPr>
        <p:txBody>
          <a:bodyPr/>
          <a:lstStyle>
            <a:lvl1pPr>
              <a:defRPr/>
            </a:lvl1pPr>
          </a:lstStyle>
          <a:p>
            <a:pPr>
              <a:defRPr/>
            </a:pPr>
            <a:fld id="{47552E35-5E3B-4F15-9A17-EA3605CB7168}" type="datetimeFigureOut">
              <a:rPr lang="da-DK"/>
              <a:pPr>
                <a:defRPr/>
              </a:pPr>
              <a:t>14-05-2011</a:t>
            </a:fld>
            <a:r>
              <a:rPr lang="en-GB"/>
              <a:t>Date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4" name="Rectangle 23"/>
          <p:cNvSpPr>
            <a:spLocks noGrp="1" noChangeArrowheads="1"/>
          </p:cNvSpPr>
          <p:nvPr>
            <p:ph type="sldNum" sz="quarter" idx="11"/>
          </p:nvPr>
        </p:nvSpPr>
        <p:spPr>
          <a:ln/>
        </p:spPr>
        <p:txBody>
          <a:bodyPr/>
          <a:lstStyle>
            <a:lvl1pPr>
              <a:defRPr/>
            </a:lvl1pPr>
          </a:lstStyle>
          <a:p>
            <a:pPr>
              <a:defRPr/>
            </a:pPr>
            <a:r>
              <a:rPr lang="en-GB"/>
              <a:t>Slide No </a:t>
            </a:r>
            <a:fld id="{9369C59F-3FAE-4E49-9E79-5CF236631E29}" type="slidenum">
              <a:rPr lang="en-GB"/>
              <a:pPr>
                <a:defRPr/>
              </a:pPr>
              <a:t>‹N°›</a:t>
            </a:fld>
            <a:endParaRPr lang="en-GB"/>
          </a:p>
        </p:txBody>
      </p:sp>
      <p:sp>
        <p:nvSpPr>
          <p:cNvPr id="5" name="Rectangle 81"/>
          <p:cNvSpPr>
            <a:spLocks noGrp="1" noChangeArrowheads="1"/>
          </p:cNvSpPr>
          <p:nvPr>
            <p:ph type="dt" sz="half" idx="12"/>
          </p:nvPr>
        </p:nvSpPr>
        <p:spPr>
          <a:ln/>
        </p:spPr>
        <p:txBody>
          <a:bodyPr/>
          <a:lstStyle>
            <a:lvl1pPr>
              <a:defRPr/>
            </a:lvl1pPr>
          </a:lstStyle>
          <a:p>
            <a:pPr>
              <a:defRPr/>
            </a:pPr>
            <a:fld id="{5438687F-B045-4C73-9AD6-7DC315FE81C4}" type="datetimeFigureOut">
              <a:rPr lang="da-DK"/>
              <a:pPr>
                <a:defRPr/>
              </a:pPr>
              <a:t>14-05-2011</a:t>
            </a:fld>
            <a:r>
              <a:rPr lang="en-GB"/>
              <a:t>Date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3" name="Rectangle 23"/>
          <p:cNvSpPr>
            <a:spLocks noGrp="1" noChangeArrowheads="1"/>
          </p:cNvSpPr>
          <p:nvPr>
            <p:ph type="sldNum" sz="quarter" idx="11"/>
          </p:nvPr>
        </p:nvSpPr>
        <p:spPr>
          <a:ln/>
        </p:spPr>
        <p:txBody>
          <a:bodyPr/>
          <a:lstStyle>
            <a:lvl1pPr>
              <a:defRPr/>
            </a:lvl1pPr>
          </a:lstStyle>
          <a:p>
            <a:pPr>
              <a:defRPr/>
            </a:pPr>
            <a:r>
              <a:rPr lang="en-GB"/>
              <a:t>Slide No </a:t>
            </a:r>
            <a:fld id="{ED81989C-A414-4040-9087-582D62EF32DB}" type="slidenum">
              <a:rPr lang="en-GB"/>
              <a:pPr>
                <a:defRPr/>
              </a:pPr>
              <a:t>‹N°›</a:t>
            </a:fld>
            <a:endParaRPr lang="en-GB"/>
          </a:p>
        </p:txBody>
      </p:sp>
      <p:sp>
        <p:nvSpPr>
          <p:cNvPr id="4" name="Rectangle 81"/>
          <p:cNvSpPr>
            <a:spLocks noGrp="1" noChangeArrowheads="1"/>
          </p:cNvSpPr>
          <p:nvPr>
            <p:ph type="dt" sz="half" idx="12"/>
          </p:nvPr>
        </p:nvSpPr>
        <p:spPr>
          <a:ln/>
        </p:spPr>
        <p:txBody>
          <a:bodyPr/>
          <a:lstStyle>
            <a:lvl1pPr>
              <a:defRPr/>
            </a:lvl1pPr>
          </a:lstStyle>
          <a:p>
            <a:pPr>
              <a:defRPr/>
            </a:pPr>
            <a:fld id="{83A210BD-41CF-4C7F-AED9-AF8F4AAB9D83}" type="datetimeFigureOut">
              <a:rPr lang="da-DK"/>
              <a:pPr>
                <a:defRPr/>
              </a:pPr>
              <a:t>14-05-2011</a:t>
            </a:fld>
            <a:r>
              <a:rPr lang="en-GB"/>
              <a:t>Date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6" name="Rectangle 23"/>
          <p:cNvSpPr>
            <a:spLocks noGrp="1" noChangeArrowheads="1"/>
          </p:cNvSpPr>
          <p:nvPr>
            <p:ph type="sldNum" sz="quarter" idx="11"/>
          </p:nvPr>
        </p:nvSpPr>
        <p:spPr>
          <a:ln/>
        </p:spPr>
        <p:txBody>
          <a:bodyPr/>
          <a:lstStyle>
            <a:lvl1pPr>
              <a:defRPr/>
            </a:lvl1pPr>
          </a:lstStyle>
          <a:p>
            <a:pPr>
              <a:defRPr/>
            </a:pPr>
            <a:r>
              <a:rPr lang="en-GB"/>
              <a:t>Slide No </a:t>
            </a:r>
            <a:fld id="{021F5754-258B-4FF8-A2DC-B7E67EDA11B5}" type="slidenum">
              <a:rPr lang="en-GB"/>
              <a:pPr>
                <a:defRPr/>
              </a:pPr>
              <a:t>‹N°›</a:t>
            </a:fld>
            <a:endParaRPr lang="en-GB"/>
          </a:p>
        </p:txBody>
      </p:sp>
      <p:sp>
        <p:nvSpPr>
          <p:cNvPr id="7" name="Rectangle 81"/>
          <p:cNvSpPr>
            <a:spLocks noGrp="1" noChangeArrowheads="1"/>
          </p:cNvSpPr>
          <p:nvPr>
            <p:ph type="dt" sz="half" idx="12"/>
          </p:nvPr>
        </p:nvSpPr>
        <p:spPr>
          <a:ln/>
        </p:spPr>
        <p:txBody>
          <a:bodyPr/>
          <a:lstStyle>
            <a:lvl1pPr>
              <a:defRPr/>
            </a:lvl1pPr>
          </a:lstStyle>
          <a:p>
            <a:pPr>
              <a:defRPr/>
            </a:pPr>
            <a:fld id="{5C1FE9B5-2155-480E-A1F1-7D30312223A3}" type="datetimeFigureOut">
              <a:rPr lang="da-DK"/>
              <a:pPr>
                <a:defRPr/>
              </a:pPr>
              <a:t>14-05-2011</a:t>
            </a:fld>
            <a:r>
              <a:rPr lang="en-GB"/>
              <a:t>Date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en-GB"/>
              <a:t>Presentation title</a:t>
            </a:r>
          </a:p>
        </p:txBody>
      </p:sp>
      <p:sp>
        <p:nvSpPr>
          <p:cNvPr id="6" name="Rectangle 23"/>
          <p:cNvSpPr>
            <a:spLocks noGrp="1" noChangeArrowheads="1"/>
          </p:cNvSpPr>
          <p:nvPr>
            <p:ph type="sldNum" sz="quarter" idx="11"/>
          </p:nvPr>
        </p:nvSpPr>
        <p:spPr>
          <a:ln/>
        </p:spPr>
        <p:txBody>
          <a:bodyPr/>
          <a:lstStyle>
            <a:lvl1pPr>
              <a:defRPr/>
            </a:lvl1pPr>
          </a:lstStyle>
          <a:p>
            <a:pPr>
              <a:defRPr/>
            </a:pPr>
            <a:r>
              <a:rPr lang="en-GB"/>
              <a:t>Slide No </a:t>
            </a:r>
            <a:fld id="{07D9D34E-6492-4DD2-9C27-7EF17E3CFA5E}" type="slidenum">
              <a:rPr lang="en-GB"/>
              <a:pPr>
                <a:defRPr/>
              </a:pPr>
              <a:t>‹N°›</a:t>
            </a:fld>
            <a:endParaRPr lang="en-GB"/>
          </a:p>
        </p:txBody>
      </p:sp>
      <p:sp>
        <p:nvSpPr>
          <p:cNvPr id="7" name="Rectangle 81"/>
          <p:cNvSpPr>
            <a:spLocks noGrp="1" noChangeArrowheads="1"/>
          </p:cNvSpPr>
          <p:nvPr>
            <p:ph type="dt" sz="half" idx="12"/>
          </p:nvPr>
        </p:nvSpPr>
        <p:spPr>
          <a:ln/>
        </p:spPr>
        <p:txBody>
          <a:bodyPr/>
          <a:lstStyle>
            <a:lvl1pPr>
              <a:defRPr/>
            </a:lvl1pPr>
          </a:lstStyle>
          <a:p>
            <a:pPr>
              <a:defRPr/>
            </a:pPr>
            <a:fld id="{9CCE4828-7509-491C-A3D5-5C1BB202A5B4}" type="datetimeFigureOut">
              <a:rPr lang="da-DK"/>
              <a:pPr>
                <a:defRPr/>
              </a:pPr>
              <a:t>14-05-2011</a:t>
            </a:fld>
            <a:r>
              <a:rPr lang="en-GB"/>
              <a:t>Date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0" name="Freeform 36"/>
          <p:cNvSpPr>
            <a:spLocks/>
          </p:cNvSpPr>
          <p:nvPr/>
        </p:nvSpPr>
        <p:spPr bwMode="auto">
          <a:xfrm>
            <a:off x="0" y="1460500"/>
            <a:ext cx="8832850" cy="4049713"/>
          </a:xfrm>
          <a:custGeom>
            <a:avLst/>
            <a:gdLst/>
            <a:ahLst/>
            <a:cxnLst>
              <a:cxn ang="0">
                <a:pos x="11838" y="0"/>
              </a:cxn>
              <a:cxn ang="0">
                <a:pos x="12019" y="182"/>
              </a:cxn>
              <a:cxn ang="0">
                <a:pos x="12019" y="182"/>
              </a:cxn>
              <a:cxn ang="0">
                <a:pos x="12019" y="182"/>
              </a:cxn>
              <a:cxn ang="0">
                <a:pos x="12019" y="5503"/>
              </a:cxn>
              <a:cxn ang="0">
                <a:pos x="11838" y="5685"/>
              </a:cxn>
              <a:cxn ang="0">
                <a:pos x="11838" y="5685"/>
              </a:cxn>
              <a:cxn ang="0">
                <a:pos x="0" y="5685"/>
              </a:cxn>
              <a:cxn ang="0">
                <a:pos x="0" y="0"/>
              </a:cxn>
              <a:cxn ang="0">
                <a:pos x="11838" y="0"/>
              </a:cxn>
            </a:cxnLst>
            <a:rect l="0" t="0" r="r" b="b"/>
            <a:pathLst>
              <a:path w="12019" h="5685">
                <a:moveTo>
                  <a:pt x="11838" y="0"/>
                </a:moveTo>
                <a:cubicBezTo>
                  <a:pt x="11938" y="0"/>
                  <a:pt x="12019" y="81"/>
                  <a:pt x="12019" y="182"/>
                </a:cubicBezTo>
                <a:cubicBezTo>
                  <a:pt x="12019" y="182"/>
                  <a:pt x="12019" y="182"/>
                  <a:pt x="12019" y="182"/>
                </a:cubicBezTo>
                <a:lnTo>
                  <a:pt x="12019" y="182"/>
                </a:lnTo>
                <a:lnTo>
                  <a:pt x="12019" y="5503"/>
                </a:lnTo>
                <a:cubicBezTo>
                  <a:pt x="12019" y="5603"/>
                  <a:pt x="11938" y="5685"/>
                  <a:pt x="11838" y="5685"/>
                </a:cubicBezTo>
                <a:lnTo>
                  <a:pt x="11838" y="5685"/>
                </a:lnTo>
                <a:lnTo>
                  <a:pt x="0" y="5685"/>
                </a:lnTo>
                <a:lnTo>
                  <a:pt x="0" y="0"/>
                </a:lnTo>
                <a:lnTo>
                  <a:pt x="11838" y="0"/>
                </a:lnTo>
                <a:close/>
              </a:path>
            </a:pathLst>
          </a:custGeom>
          <a:noFill/>
          <a:ln w="3175" cap="rnd" cmpd="sng">
            <a:noFill/>
            <a:prstDash val="solid"/>
            <a:round/>
            <a:headEnd/>
            <a:tailEnd/>
          </a:ln>
        </p:spPr>
        <p:txBody>
          <a:bodyPr/>
          <a:lstStyle/>
          <a:p>
            <a:pPr>
              <a:defRPr/>
            </a:pPr>
            <a:endParaRPr lang="en-ZA">
              <a:cs typeface="+mn-cs"/>
            </a:endParaRPr>
          </a:p>
        </p:txBody>
      </p:sp>
      <p:sp>
        <p:nvSpPr>
          <p:cNvPr id="1027" name="Rectangle 2"/>
          <p:cNvSpPr>
            <a:spLocks noGrp="1" noChangeArrowheads="1"/>
          </p:cNvSpPr>
          <p:nvPr>
            <p:ph type="title"/>
          </p:nvPr>
        </p:nvSpPr>
        <p:spPr bwMode="auto">
          <a:xfrm>
            <a:off x="476250" y="469900"/>
            <a:ext cx="8188325" cy="801688"/>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smtClean="0"/>
              <a:t>Click to edit Master title style</a:t>
            </a:r>
          </a:p>
        </p:txBody>
      </p:sp>
      <p:sp>
        <p:nvSpPr>
          <p:cNvPr id="1028" name="Rectangle 3"/>
          <p:cNvSpPr>
            <a:spLocks noGrp="1" noChangeArrowheads="1"/>
          </p:cNvSpPr>
          <p:nvPr>
            <p:ph type="body" idx="1"/>
          </p:nvPr>
        </p:nvSpPr>
        <p:spPr bwMode="auto">
          <a:xfrm>
            <a:off x="476250" y="1625600"/>
            <a:ext cx="8186738" cy="37290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9" name="Rectangle 5"/>
          <p:cNvSpPr>
            <a:spLocks noGrp="1" noChangeArrowheads="1"/>
          </p:cNvSpPr>
          <p:nvPr>
            <p:ph type="ftr" sz="quarter" idx="3"/>
          </p:nvPr>
        </p:nvSpPr>
        <p:spPr bwMode="auto">
          <a:xfrm>
            <a:off x="469900" y="0"/>
            <a:ext cx="5843588" cy="471488"/>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b="0">
                <a:solidFill>
                  <a:schemeClr val="folHlink"/>
                </a:solidFill>
                <a:cs typeface="+mn-cs"/>
              </a:defRPr>
            </a:lvl1pPr>
          </a:lstStyle>
          <a:p>
            <a:pPr>
              <a:defRPr/>
            </a:pPr>
            <a:r>
              <a:rPr lang="en-GB"/>
              <a:t>Presentation title</a:t>
            </a:r>
          </a:p>
        </p:txBody>
      </p:sp>
      <p:sp>
        <p:nvSpPr>
          <p:cNvPr id="1047" name="Rectangle 23"/>
          <p:cNvSpPr>
            <a:spLocks noGrp="1" noChangeArrowheads="1"/>
          </p:cNvSpPr>
          <p:nvPr>
            <p:ph type="sldNum" sz="quarter" idx="4"/>
          </p:nvPr>
        </p:nvSpPr>
        <p:spPr bwMode="auto">
          <a:xfrm>
            <a:off x="7761288" y="0"/>
            <a:ext cx="901700" cy="471488"/>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spcBef>
                <a:spcPct val="0"/>
              </a:spcBef>
              <a:defRPr sz="800" b="0">
                <a:solidFill>
                  <a:schemeClr val="hlink"/>
                </a:solidFill>
                <a:cs typeface="+mn-cs"/>
              </a:defRPr>
            </a:lvl1pPr>
          </a:lstStyle>
          <a:p>
            <a:pPr>
              <a:defRPr/>
            </a:pPr>
            <a:r>
              <a:rPr lang="en-GB"/>
              <a:t>Slide No </a:t>
            </a:r>
            <a:fld id="{0FD96C1E-56B5-424F-A908-77D542FF6E95}" type="slidenum">
              <a:rPr lang="en-GB"/>
              <a:pPr>
                <a:defRPr/>
              </a:pPr>
              <a:t>‹N°›</a:t>
            </a:fld>
            <a:endParaRPr lang="en-GB"/>
          </a:p>
        </p:txBody>
      </p:sp>
      <p:sp>
        <p:nvSpPr>
          <p:cNvPr id="1105" name="Rectangle 81"/>
          <p:cNvSpPr>
            <a:spLocks noGrp="1" noChangeArrowheads="1"/>
          </p:cNvSpPr>
          <p:nvPr>
            <p:ph type="dt" sz="half" idx="2"/>
          </p:nvPr>
        </p:nvSpPr>
        <p:spPr bwMode="auto">
          <a:xfrm>
            <a:off x="6299200" y="0"/>
            <a:ext cx="1460500" cy="471488"/>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r">
              <a:defRPr sz="800" b="0">
                <a:solidFill>
                  <a:schemeClr val="folHlink"/>
                </a:solidFill>
                <a:cs typeface="+mn-cs"/>
              </a:defRPr>
            </a:lvl1pPr>
          </a:lstStyle>
          <a:p>
            <a:pPr>
              <a:defRPr/>
            </a:pPr>
            <a:fld id="{C579CA27-E818-4C8D-B8E2-EF2F0D6221EB}" type="datetimeFigureOut">
              <a:rPr lang="da-DK"/>
              <a:pPr>
                <a:defRPr/>
              </a:pPr>
              <a:t>14-05-2011</a:t>
            </a:fld>
            <a:r>
              <a:rPr lang="en-GB"/>
              <a:t>Date</a:t>
            </a:r>
          </a:p>
        </p:txBody>
      </p:sp>
      <p:pic>
        <p:nvPicPr>
          <p:cNvPr id="1032" name="Picture 46" descr="NN_m_2c_RGB"/>
          <p:cNvPicPr>
            <a:picLocks noChangeAspect="1" noChangeArrowheads="1"/>
          </p:cNvPicPr>
          <p:nvPr userDrawn="1"/>
        </p:nvPicPr>
        <p:blipFill>
          <a:blip r:embed="rId13" cstate="print"/>
          <a:srcRect/>
          <a:stretch>
            <a:fillRect/>
          </a:stretch>
        </p:blipFill>
        <p:spPr bwMode="auto">
          <a:xfrm>
            <a:off x="7807325" y="5692775"/>
            <a:ext cx="1012825" cy="835025"/>
          </a:xfrm>
          <a:prstGeom prst="rect">
            <a:avLst/>
          </a:prstGeom>
          <a:noFill/>
          <a:ln w="9525">
            <a:noFill/>
            <a:miter lim="800000"/>
            <a:headEnd/>
            <a:tailEnd/>
          </a:ln>
        </p:spPr>
      </p:pic>
      <p:pic>
        <p:nvPicPr>
          <p:cNvPr id="1033" name="Picture 8" descr="CD_Stacked_BIG®_RGB"/>
          <p:cNvPicPr>
            <a:picLocks noChangeAspect="1" noChangeArrowheads="1"/>
          </p:cNvPicPr>
          <p:nvPr userDrawn="1"/>
        </p:nvPicPr>
        <p:blipFill>
          <a:blip r:embed="rId14"/>
          <a:srcRect/>
          <a:stretch>
            <a:fillRect/>
          </a:stretch>
        </p:blipFill>
        <p:spPr bwMode="auto">
          <a:xfrm>
            <a:off x="468313" y="6145213"/>
            <a:ext cx="608012" cy="236537"/>
          </a:xfrm>
          <a:prstGeom prst="rect">
            <a:avLst/>
          </a:prstGeom>
          <a:noFill/>
          <a:ln w="9525">
            <a:noFill/>
            <a:miter lim="800000"/>
            <a:headEnd/>
            <a:tailEnd/>
          </a:ln>
        </p:spPr>
      </p:pic>
      <p:pic>
        <p:nvPicPr>
          <p:cNvPr id="1034" name="Billede 11" descr="WDFLogo_Colour.gif"/>
          <p:cNvPicPr>
            <a:picLocks noChangeAspect="1"/>
          </p:cNvPicPr>
          <p:nvPr userDrawn="1"/>
        </p:nvPicPr>
        <p:blipFill>
          <a:blip r:embed="rId15"/>
          <a:srcRect/>
          <a:stretch>
            <a:fillRect/>
          </a:stretch>
        </p:blipFill>
        <p:spPr bwMode="auto">
          <a:xfrm>
            <a:off x="6343650" y="5886450"/>
            <a:ext cx="1079500" cy="471488"/>
          </a:xfrm>
          <a:prstGeom prst="rect">
            <a:avLst/>
          </a:prstGeom>
          <a:noFill/>
          <a:ln w="9525">
            <a:noFill/>
            <a:miter lim="800000"/>
            <a:headEnd/>
            <a:tailEnd/>
          </a:ln>
        </p:spPr>
      </p:pic>
      <p:pic>
        <p:nvPicPr>
          <p:cNvPr id="1035" name="Billede 12" descr="roclogo_rgb_72_36.gif"/>
          <p:cNvPicPr>
            <a:picLocks noChangeAspect="1"/>
          </p:cNvPicPr>
          <p:nvPr userDrawn="1"/>
        </p:nvPicPr>
        <p:blipFill>
          <a:blip r:embed="rId16"/>
          <a:srcRect/>
          <a:stretch>
            <a:fillRect/>
          </a:stretch>
        </p:blipFill>
        <p:spPr bwMode="auto">
          <a:xfrm>
            <a:off x="5062538" y="6034088"/>
            <a:ext cx="666750" cy="342900"/>
          </a:xfrm>
          <a:prstGeom prst="rect">
            <a:avLst/>
          </a:prstGeom>
          <a:noFill/>
          <a:ln w="9525">
            <a:noFill/>
            <a:miter lim="800000"/>
            <a:headEnd/>
            <a:tailEnd/>
          </a:ln>
        </p:spPr>
      </p:pic>
      <p:pic>
        <p:nvPicPr>
          <p:cNvPr id="1036" name="Picture 13" descr="Orig_ISPAD-Logo_SR%20Kopie"/>
          <p:cNvPicPr>
            <a:picLocks noChangeAspect="1" noChangeArrowheads="1"/>
          </p:cNvPicPr>
          <p:nvPr userDrawn="1"/>
        </p:nvPicPr>
        <p:blipFill>
          <a:blip r:embed="rId17"/>
          <a:srcRect/>
          <a:stretch>
            <a:fillRect/>
          </a:stretch>
        </p:blipFill>
        <p:spPr bwMode="auto">
          <a:xfrm>
            <a:off x="3413125" y="5956300"/>
            <a:ext cx="1081088" cy="425450"/>
          </a:xfrm>
          <a:prstGeom prst="rect">
            <a:avLst/>
          </a:prstGeom>
          <a:noFill/>
          <a:ln w="9525">
            <a:noFill/>
            <a:miter lim="800000"/>
            <a:headEnd/>
            <a:tailEnd/>
          </a:ln>
        </p:spPr>
      </p:pic>
      <p:pic>
        <p:nvPicPr>
          <p:cNvPr id="1037" name="Picture 18" descr="Insulution_Logo_Orange"/>
          <p:cNvPicPr>
            <a:picLocks noChangeAspect="1" noChangeArrowheads="1"/>
          </p:cNvPicPr>
          <p:nvPr userDrawn="1"/>
        </p:nvPicPr>
        <p:blipFill>
          <a:blip r:embed="rId18"/>
          <a:srcRect/>
          <a:stretch>
            <a:fillRect/>
          </a:stretch>
        </p:blipFill>
        <p:spPr bwMode="auto">
          <a:xfrm>
            <a:off x="1620838" y="6156325"/>
            <a:ext cx="1096962" cy="215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677" r:id="rId2"/>
    <p:sldLayoutId id="2147483676" r:id="rId3"/>
    <p:sldLayoutId id="2147483675" r:id="rId4"/>
    <p:sldLayoutId id="2147483674" r:id="rId5"/>
    <p:sldLayoutId id="2147483673" r:id="rId6"/>
    <p:sldLayoutId id="2147483672" r:id="rId7"/>
    <p:sldLayoutId id="2147483671" r:id="rId8"/>
    <p:sldLayoutId id="2147483670" r:id="rId9"/>
    <p:sldLayoutId id="2147483669" r:id="rId10"/>
    <p:sldLayoutId id="2147483668"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001965"/>
          </a:solidFill>
          <a:latin typeface="+mj-lt"/>
          <a:ea typeface="+mj-ea"/>
          <a:cs typeface="+mj-cs"/>
        </a:defRPr>
      </a:lvl1pPr>
      <a:lvl2pPr algn="l" rtl="0" eaLnBrk="0" fontAlgn="base" hangingPunct="0">
        <a:spcBef>
          <a:spcPct val="0"/>
        </a:spcBef>
        <a:spcAft>
          <a:spcPct val="0"/>
        </a:spcAft>
        <a:defRPr sz="2800" b="1">
          <a:solidFill>
            <a:srgbClr val="001965"/>
          </a:solidFill>
          <a:latin typeface="Verdana" pitchFamily="34" charset="0"/>
        </a:defRPr>
      </a:lvl2pPr>
      <a:lvl3pPr algn="l" rtl="0" eaLnBrk="0" fontAlgn="base" hangingPunct="0">
        <a:spcBef>
          <a:spcPct val="0"/>
        </a:spcBef>
        <a:spcAft>
          <a:spcPct val="0"/>
        </a:spcAft>
        <a:defRPr sz="2800" b="1">
          <a:solidFill>
            <a:srgbClr val="001965"/>
          </a:solidFill>
          <a:latin typeface="Verdana" pitchFamily="34" charset="0"/>
        </a:defRPr>
      </a:lvl3pPr>
      <a:lvl4pPr algn="l" rtl="0" eaLnBrk="0" fontAlgn="base" hangingPunct="0">
        <a:spcBef>
          <a:spcPct val="0"/>
        </a:spcBef>
        <a:spcAft>
          <a:spcPct val="0"/>
        </a:spcAft>
        <a:defRPr sz="2800" b="1">
          <a:solidFill>
            <a:srgbClr val="001965"/>
          </a:solidFill>
          <a:latin typeface="Verdana" pitchFamily="34" charset="0"/>
        </a:defRPr>
      </a:lvl4pPr>
      <a:lvl5pPr algn="l" rtl="0" eaLnBrk="0" fontAlgn="base" hangingPunct="0">
        <a:spcBef>
          <a:spcPct val="0"/>
        </a:spcBef>
        <a:spcAft>
          <a:spcPct val="0"/>
        </a:spcAft>
        <a:defRPr sz="2800" b="1">
          <a:solidFill>
            <a:srgbClr val="001965"/>
          </a:solidFill>
          <a:latin typeface="Verdana" pitchFamily="34" charset="0"/>
        </a:defRPr>
      </a:lvl5pPr>
      <a:lvl6pPr marL="457200" algn="l" rtl="0" fontAlgn="base">
        <a:spcBef>
          <a:spcPct val="0"/>
        </a:spcBef>
        <a:spcAft>
          <a:spcPct val="0"/>
        </a:spcAft>
        <a:defRPr sz="2800" b="1">
          <a:solidFill>
            <a:srgbClr val="001965"/>
          </a:solidFill>
          <a:latin typeface="Verdana" pitchFamily="34" charset="0"/>
        </a:defRPr>
      </a:lvl6pPr>
      <a:lvl7pPr marL="914400" algn="l" rtl="0" fontAlgn="base">
        <a:spcBef>
          <a:spcPct val="0"/>
        </a:spcBef>
        <a:spcAft>
          <a:spcPct val="0"/>
        </a:spcAft>
        <a:defRPr sz="2800" b="1">
          <a:solidFill>
            <a:srgbClr val="001965"/>
          </a:solidFill>
          <a:latin typeface="Verdana" pitchFamily="34" charset="0"/>
        </a:defRPr>
      </a:lvl7pPr>
      <a:lvl8pPr marL="1371600" algn="l" rtl="0" fontAlgn="base">
        <a:spcBef>
          <a:spcPct val="0"/>
        </a:spcBef>
        <a:spcAft>
          <a:spcPct val="0"/>
        </a:spcAft>
        <a:defRPr sz="2800" b="1">
          <a:solidFill>
            <a:srgbClr val="001965"/>
          </a:solidFill>
          <a:latin typeface="Verdana" pitchFamily="34" charset="0"/>
        </a:defRPr>
      </a:lvl8pPr>
      <a:lvl9pPr marL="1828800" algn="l" rtl="0" fontAlgn="base">
        <a:spcBef>
          <a:spcPct val="0"/>
        </a:spcBef>
        <a:spcAft>
          <a:spcPct val="0"/>
        </a:spcAft>
        <a:defRPr sz="2800" b="1">
          <a:solidFill>
            <a:srgbClr val="001965"/>
          </a:solidFill>
          <a:latin typeface="Verdana" pitchFamily="34" charset="0"/>
        </a:defRPr>
      </a:lvl9pPr>
    </p:titleStyle>
    <p:bodyStyle>
      <a:lvl1pPr marL="263525" indent="-263525" algn="l" rtl="0" eaLnBrk="0" fontAlgn="base" hangingPunct="0">
        <a:spcBef>
          <a:spcPct val="20000"/>
        </a:spcBef>
        <a:spcAft>
          <a:spcPct val="0"/>
        </a:spcAft>
        <a:buClr>
          <a:schemeClr val="accent1"/>
        </a:buClr>
        <a:buChar char="•"/>
        <a:defRPr sz="2200">
          <a:solidFill>
            <a:schemeClr val="accent2"/>
          </a:solidFill>
          <a:latin typeface="+mn-lt"/>
          <a:ea typeface="+mn-ea"/>
          <a:cs typeface="+mn-cs"/>
        </a:defRPr>
      </a:lvl1pPr>
      <a:lvl2pPr marL="803275" indent="-263525" algn="l" rtl="0" eaLnBrk="0" fontAlgn="base" hangingPunct="0">
        <a:spcBef>
          <a:spcPct val="20000"/>
        </a:spcBef>
        <a:spcAft>
          <a:spcPct val="0"/>
        </a:spcAft>
        <a:buClr>
          <a:srgbClr val="001965"/>
        </a:buClr>
        <a:buChar char="•"/>
        <a:defRPr sz="2000">
          <a:solidFill>
            <a:schemeClr val="accent2"/>
          </a:solidFill>
          <a:latin typeface="+mn-lt"/>
        </a:defRPr>
      </a:lvl2pPr>
      <a:lvl3pPr marL="1344613" indent="-268288" algn="l" rtl="0" eaLnBrk="0" fontAlgn="base" hangingPunct="0">
        <a:spcBef>
          <a:spcPct val="20000"/>
        </a:spcBef>
        <a:spcAft>
          <a:spcPct val="0"/>
        </a:spcAft>
        <a:buClr>
          <a:srgbClr val="82786F"/>
        </a:buClr>
        <a:buChar char="•"/>
        <a:defRPr>
          <a:solidFill>
            <a:schemeClr val="accent2"/>
          </a:solidFill>
          <a:latin typeface="+mn-lt"/>
        </a:defRPr>
      </a:lvl3pPr>
      <a:lvl4pPr marL="1884363" indent="-263525" algn="l" rtl="0" eaLnBrk="0" fontAlgn="base" hangingPunct="0">
        <a:spcBef>
          <a:spcPct val="20000"/>
        </a:spcBef>
        <a:spcAft>
          <a:spcPct val="0"/>
        </a:spcAft>
        <a:buClr>
          <a:srgbClr val="E64A0E"/>
        </a:buClr>
        <a:buChar char="•"/>
        <a:defRPr sz="1600">
          <a:solidFill>
            <a:schemeClr val="accent2"/>
          </a:solidFill>
          <a:latin typeface="+mn-lt"/>
        </a:defRPr>
      </a:lvl4pPr>
      <a:lvl5pPr marL="2424113" indent="-277813" algn="l" rtl="0" eaLnBrk="0" fontAlgn="base" hangingPunct="0">
        <a:spcBef>
          <a:spcPct val="20000"/>
        </a:spcBef>
        <a:spcAft>
          <a:spcPct val="0"/>
        </a:spcAft>
        <a:buClr>
          <a:srgbClr val="000000"/>
        </a:buClr>
        <a:buChar char="•"/>
        <a:defRPr sz="1400">
          <a:solidFill>
            <a:schemeClr val="accent2"/>
          </a:solidFill>
          <a:latin typeface="+mn-lt"/>
        </a:defRPr>
      </a:lvl5pPr>
      <a:lvl6pPr marL="2881313" indent="-277813" algn="l" rtl="0" fontAlgn="base">
        <a:spcBef>
          <a:spcPct val="20000"/>
        </a:spcBef>
        <a:spcAft>
          <a:spcPct val="0"/>
        </a:spcAft>
        <a:buClr>
          <a:srgbClr val="000000"/>
        </a:buClr>
        <a:buChar char="•"/>
        <a:defRPr sz="1400">
          <a:solidFill>
            <a:schemeClr val="accent2"/>
          </a:solidFill>
          <a:latin typeface="+mn-lt"/>
        </a:defRPr>
      </a:lvl6pPr>
      <a:lvl7pPr marL="3338513" indent="-277813" algn="l" rtl="0" fontAlgn="base">
        <a:spcBef>
          <a:spcPct val="20000"/>
        </a:spcBef>
        <a:spcAft>
          <a:spcPct val="0"/>
        </a:spcAft>
        <a:buClr>
          <a:srgbClr val="000000"/>
        </a:buClr>
        <a:buChar char="•"/>
        <a:defRPr sz="1400">
          <a:solidFill>
            <a:schemeClr val="accent2"/>
          </a:solidFill>
          <a:latin typeface="+mn-lt"/>
        </a:defRPr>
      </a:lvl7pPr>
      <a:lvl8pPr marL="3795713" indent="-277813" algn="l" rtl="0" fontAlgn="base">
        <a:spcBef>
          <a:spcPct val="20000"/>
        </a:spcBef>
        <a:spcAft>
          <a:spcPct val="0"/>
        </a:spcAft>
        <a:buClr>
          <a:srgbClr val="000000"/>
        </a:buClr>
        <a:buChar char="•"/>
        <a:defRPr sz="1400">
          <a:solidFill>
            <a:schemeClr val="accent2"/>
          </a:solidFill>
          <a:latin typeface="+mn-lt"/>
        </a:defRPr>
      </a:lvl8pPr>
      <a:lvl9pPr marL="4252913" indent="-277813" algn="l" rtl="0" fontAlgn="base">
        <a:spcBef>
          <a:spcPct val="20000"/>
        </a:spcBef>
        <a:spcAft>
          <a:spcPct val="0"/>
        </a:spcAft>
        <a:buClr>
          <a:srgbClr val="000000"/>
        </a:buClr>
        <a:buChar char="•"/>
        <a:defRPr sz="1400">
          <a:solidFill>
            <a:schemeClr val="accent2"/>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p>
        </p:txBody>
      </p:sp>
      <p:sp>
        <p:nvSpPr>
          <p:cNvPr id="6082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smtClean="0"/>
            </a:lvl1pPr>
          </a:lstStyle>
          <a:p>
            <a:pPr>
              <a:defRPr/>
            </a:pPr>
            <a:fld id="{D57A0ABA-32C0-4D13-850A-85C1C14D3283}" type="datetimeFigureOut">
              <a:rPr lang="da-DK"/>
              <a:pPr>
                <a:defRPr/>
              </a:pPr>
              <a:t>14-05-2011</a:t>
            </a:fld>
            <a:endParaRPr lang="da-DK"/>
          </a:p>
        </p:txBody>
      </p:sp>
      <p:sp>
        <p:nvSpPr>
          <p:cNvPr id="6082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smtClean="0"/>
            </a:lvl1pPr>
          </a:lstStyle>
          <a:p>
            <a:pPr>
              <a:defRPr/>
            </a:pPr>
            <a:endParaRPr lang="da-DK"/>
          </a:p>
        </p:txBody>
      </p:sp>
      <p:sp>
        <p:nvSpPr>
          <p:cNvPr id="6082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smtClean="0"/>
            </a:lvl1pPr>
          </a:lstStyle>
          <a:p>
            <a:pPr>
              <a:defRPr/>
            </a:pPr>
            <a:fld id="{C6061DB2-6C93-4A99-B929-DD5EA345C431}" type="slidenum">
              <a:rPr lang="da-DK"/>
              <a:pPr>
                <a:defRPr/>
              </a:pPr>
              <a:t>‹N°›</a:t>
            </a:fld>
            <a:endParaRPr lang="da-DK"/>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87" r:id="rId3"/>
    <p:sldLayoutId id="2147483686" r:id="rId4"/>
    <p:sldLayoutId id="2147483685" r:id="rId5"/>
    <p:sldLayoutId id="2147483684" r:id="rId6"/>
    <p:sldLayoutId id="2147483683" r:id="rId7"/>
    <p:sldLayoutId id="2147483682" r:id="rId8"/>
    <p:sldLayoutId id="2147483681" r:id="rId9"/>
    <p:sldLayoutId id="2147483680" r:id="rId10"/>
    <p:sldLayoutId id="21474836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slideLayout" Target="../slideLayouts/slideLayout7.xml"/><Relationship Id="rId7" Type="http://schemas.openxmlformats.org/officeDocument/2006/relationships/image" Target="../media/image12.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jpeg"/><Relationship Id="rId5" Type="http://schemas.openxmlformats.org/officeDocument/2006/relationships/image" Target="../media/image11.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Grp="1" noChangeArrowheads="1"/>
          </p:cNvSpPr>
          <p:nvPr>
            <p:ph type="ftr" sz="quarter" idx="10"/>
          </p:nvPr>
        </p:nvSpPr>
        <p:spPr>
          <a:xfrm>
            <a:off x="395288" y="0"/>
            <a:ext cx="6519862" cy="620713"/>
          </a:xfrm>
        </p:spPr>
        <p:txBody>
          <a:bodyPr anchor="b"/>
          <a:lstStyle/>
          <a:p>
            <a:pPr eaLnBrk="0" hangingPunct="0">
              <a:buSzPct val="100000"/>
              <a:defRPr/>
            </a:pPr>
            <a:r>
              <a:rPr lang="da-DK" smtClean="0">
                <a:solidFill>
                  <a:srgbClr val="FFFFFF"/>
                </a:solidFill>
                <a:sym typeface="Verdana" pitchFamily="34" charset="0"/>
              </a:rPr>
              <a:t>Presentation title</a:t>
            </a:r>
          </a:p>
        </p:txBody>
      </p:sp>
      <p:sp>
        <p:nvSpPr>
          <p:cNvPr id="3075" name="Rectangle 2"/>
          <p:cNvSpPr>
            <a:spLocks noGrp="1" noChangeArrowheads="1"/>
          </p:cNvSpPr>
          <p:nvPr>
            <p:ph type="ctrTitle" idx="4294967295"/>
          </p:nvPr>
        </p:nvSpPr>
        <p:spPr>
          <a:xfrm>
            <a:off x="4787900" y="3284538"/>
            <a:ext cx="3813175" cy="1511300"/>
          </a:xfrm>
        </p:spPr>
        <p:txBody>
          <a:bodyPr anchor="b"/>
          <a:lstStyle/>
          <a:p>
            <a:pPr algn="r" eaLnBrk="1" hangingPunct="1">
              <a:lnSpc>
                <a:spcPct val="85000"/>
              </a:lnSpc>
            </a:pPr>
            <a:r>
              <a:rPr lang="da-DK" sz="3200" smtClean="0">
                <a:sym typeface="Verdana" pitchFamily="34" charset="0"/>
              </a:rPr>
              <a:t>Prise en charge d'urgence</a:t>
            </a:r>
            <a:r>
              <a:rPr lang="da-DK" sz="4400" smtClean="0">
                <a:sym typeface="Verdana" pitchFamily="34" charset="0"/>
              </a:rPr>
              <a:t/>
            </a:r>
            <a:br>
              <a:rPr lang="da-DK" sz="4400" smtClean="0">
                <a:sym typeface="Verdana" pitchFamily="34" charset="0"/>
              </a:rPr>
            </a:br>
            <a:r>
              <a:rPr lang="da-DK" sz="4400" smtClean="0">
                <a:sym typeface="Verdana" pitchFamily="34" charset="0"/>
              </a:rPr>
              <a:t/>
            </a:r>
            <a:br>
              <a:rPr lang="da-DK" sz="4400" smtClean="0">
                <a:sym typeface="Verdana" pitchFamily="34" charset="0"/>
              </a:rPr>
            </a:br>
            <a:r>
              <a:rPr lang="da-DK" sz="1400" smtClean="0">
                <a:sym typeface="Verdana" pitchFamily="34" charset="0"/>
              </a:rPr>
              <a:t>Partie 3 : Chirurgie chez les enfants </a:t>
            </a:r>
            <a:br>
              <a:rPr lang="da-DK" sz="1400" smtClean="0">
                <a:sym typeface="Verdana" pitchFamily="34" charset="0"/>
              </a:rPr>
            </a:br>
            <a:r>
              <a:rPr lang="da-DK" sz="1400" smtClean="0">
                <a:sym typeface="Verdana" pitchFamily="34" charset="0"/>
              </a:rPr>
              <a:t>atteints de diabète</a:t>
            </a:r>
          </a:p>
        </p:txBody>
      </p:sp>
      <p:pic>
        <p:nvPicPr>
          <p:cNvPr id="3076" name="Picture 7" descr="cdic.jpg"/>
          <p:cNvPicPr>
            <a:picLocks noChangeAspect="1"/>
          </p:cNvPicPr>
          <p:nvPr>
            <p:custDataLst>
              <p:tags r:id="rId1"/>
            </p:custDataLst>
          </p:nvPr>
        </p:nvPicPr>
        <p:blipFill>
          <a:blip r:embed="rId5"/>
          <a:srcRect/>
          <a:stretch>
            <a:fillRect/>
          </a:stretch>
        </p:blipFill>
        <p:spPr bwMode="auto">
          <a:xfrm>
            <a:off x="5003800" y="188913"/>
            <a:ext cx="2314575" cy="1227137"/>
          </a:xfrm>
          <a:prstGeom prst="rect">
            <a:avLst/>
          </a:prstGeom>
          <a:noFill/>
          <a:ln w="9525">
            <a:noFill/>
            <a:miter lim="800000"/>
            <a:headEnd/>
            <a:tailEnd/>
          </a:ln>
        </p:spPr>
      </p:pic>
      <p:pic>
        <p:nvPicPr>
          <p:cNvPr id="3077" name="Picture 46" descr="NN_m_2c_RGB"/>
          <p:cNvPicPr>
            <a:picLocks noChangeAspect="1" noChangeArrowheads="1"/>
          </p:cNvPicPr>
          <p:nvPr/>
        </p:nvPicPr>
        <p:blipFill>
          <a:blip r:embed="rId6" cstate="print"/>
          <a:srcRect/>
          <a:stretch>
            <a:fillRect/>
          </a:stretch>
        </p:blipFill>
        <p:spPr bwMode="auto">
          <a:xfrm>
            <a:off x="7807325" y="5692775"/>
            <a:ext cx="1012825" cy="835025"/>
          </a:xfrm>
          <a:prstGeom prst="rect">
            <a:avLst/>
          </a:prstGeom>
          <a:noFill/>
          <a:ln w="9525">
            <a:noFill/>
            <a:miter lim="800000"/>
            <a:headEnd/>
            <a:tailEnd/>
          </a:ln>
        </p:spPr>
      </p:pic>
      <p:pic>
        <p:nvPicPr>
          <p:cNvPr id="3078" name="Picture 7" descr="CD_Stacked_BIG®_RGB"/>
          <p:cNvPicPr>
            <a:picLocks noChangeAspect="1" noChangeArrowheads="1"/>
          </p:cNvPicPr>
          <p:nvPr>
            <p:custDataLst>
              <p:tags r:id="rId2"/>
            </p:custDataLst>
          </p:nvPr>
        </p:nvPicPr>
        <p:blipFill>
          <a:blip r:embed="rId7"/>
          <a:srcRect/>
          <a:stretch>
            <a:fillRect/>
          </a:stretch>
        </p:blipFill>
        <p:spPr bwMode="auto">
          <a:xfrm>
            <a:off x="5003800" y="6149975"/>
            <a:ext cx="587375" cy="228600"/>
          </a:xfrm>
          <a:prstGeom prst="rect">
            <a:avLst/>
          </a:prstGeom>
          <a:noFill/>
          <a:ln w="9525">
            <a:noFill/>
            <a:miter lim="800000"/>
            <a:headEnd/>
            <a:tailEnd/>
          </a:ln>
        </p:spPr>
      </p:pic>
      <p:pic>
        <p:nvPicPr>
          <p:cNvPr id="3079" name="Picture 11" descr="000012a (Large)"/>
          <p:cNvPicPr>
            <a:picLocks noChangeAspect="1" noChangeArrowheads="1"/>
          </p:cNvPicPr>
          <p:nvPr/>
        </p:nvPicPr>
        <p:blipFill>
          <a:blip r:embed="rId8"/>
          <a:srcRect l="18889" r="30313"/>
          <a:stretch>
            <a:fillRect/>
          </a:stretch>
        </p:blipFill>
        <p:spPr bwMode="auto">
          <a:xfrm>
            <a:off x="0" y="0"/>
            <a:ext cx="4645025" cy="689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a:xfrm>
            <a:off x="179388" y="476250"/>
            <a:ext cx="8099425" cy="801688"/>
          </a:xfrm>
        </p:spPr>
        <p:txBody>
          <a:bodyPr/>
          <a:lstStyle/>
          <a:p>
            <a:pPr eaLnBrk="1" hangingPunct="1"/>
            <a:r>
              <a:rPr lang="da-DK" smtClean="0">
                <a:sym typeface="Verdana" pitchFamily="34" charset="0"/>
              </a:rPr>
              <a:t>Pour une intervention chirurgicale programmée</a:t>
            </a:r>
          </a:p>
        </p:txBody>
      </p:sp>
      <p:sp>
        <p:nvSpPr>
          <p:cNvPr id="12291" name="Content Placeholder 2"/>
          <p:cNvSpPr>
            <a:spLocks noGrp="1"/>
          </p:cNvSpPr>
          <p:nvPr>
            <p:ph idx="4294967295"/>
          </p:nvPr>
        </p:nvSpPr>
        <p:spPr/>
        <p:txBody>
          <a:bodyPr/>
          <a:lstStyle/>
          <a:p>
            <a:pPr eaLnBrk="1" hangingPunct="1">
              <a:spcAft>
                <a:spcPct val="10000"/>
              </a:spcAft>
              <a:buClr>
                <a:srgbClr val="009FDA"/>
              </a:buClr>
            </a:pPr>
            <a:r>
              <a:rPr lang="da-DK" smtClean="0">
                <a:solidFill>
                  <a:srgbClr val="001965"/>
                </a:solidFill>
                <a:sym typeface="Verdana" pitchFamily="34" charset="0"/>
              </a:rPr>
              <a:t>En première place sur la liste des interventions chirurgicales (de préférence le matin)</a:t>
            </a:r>
          </a:p>
          <a:p>
            <a:pPr eaLnBrk="1" hangingPunct="1">
              <a:spcAft>
                <a:spcPct val="10000"/>
              </a:spcAft>
              <a:buClr>
                <a:srgbClr val="009FDA"/>
              </a:buClr>
            </a:pPr>
            <a:r>
              <a:rPr lang="da-DK" smtClean="0">
                <a:solidFill>
                  <a:srgbClr val="001965"/>
                </a:solidFill>
                <a:sym typeface="Verdana" pitchFamily="34" charset="0"/>
              </a:rPr>
              <a:t>En cas de contrôle incertain ou médiocre, hospitalisez l'enfant afin de stabiliser la glycémie </a:t>
            </a:r>
          </a:p>
          <a:p>
            <a:pPr eaLnBrk="1" hangingPunct="1">
              <a:spcAft>
                <a:spcPct val="10000"/>
              </a:spcAft>
              <a:buClr>
                <a:srgbClr val="009FDA"/>
              </a:buClr>
            </a:pPr>
            <a:r>
              <a:rPr lang="da-DK" smtClean="0">
                <a:solidFill>
                  <a:srgbClr val="001965"/>
                </a:solidFill>
                <a:sym typeface="Verdana" pitchFamily="34" charset="0"/>
              </a:rPr>
              <a:t>Si le diabète est bien contrôlé, hospitalisez l'enfant la veille de l'intervention</a:t>
            </a:r>
          </a:p>
          <a:p>
            <a:pPr eaLnBrk="1" hangingPunct="1">
              <a:spcAft>
                <a:spcPct val="10000"/>
              </a:spcAft>
              <a:buClr>
                <a:srgbClr val="009FDA"/>
              </a:buClr>
            </a:pPr>
            <a:r>
              <a:rPr lang="da-DK" smtClean="0">
                <a:solidFill>
                  <a:srgbClr val="001965"/>
                </a:solidFill>
                <a:sym typeface="Verdana" pitchFamily="34" charset="0"/>
              </a:rPr>
              <a:t>N’envisagez la chirurgie qu'une fois que le diabète est stabilisé</a:t>
            </a:r>
          </a:p>
        </p:txBody>
      </p:sp>
      <p:sp>
        <p:nvSpPr>
          <p:cNvPr id="61445"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26D89396-4AF7-4DEF-BD6F-D61499A07319}" type="slidenum">
              <a:rPr lang="da-DK" smtClean="0">
                <a:solidFill>
                  <a:srgbClr val="009FDA"/>
                </a:solidFill>
                <a:sym typeface="Verdana" pitchFamily="34" charset="0"/>
              </a:rPr>
              <a:pPr eaLnBrk="0" hangingPunct="0">
                <a:buSzPct val="100000"/>
                <a:defRPr/>
              </a:pPr>
              <a:t>10</a:t>
            </a:fld>
            <a:endParaRPr lang="da-DK" smtClean="0">
              <a:solidFill>
                <a:srgbClr val="009FDA"/>
              </a:solidFill>
              <a:sym typeface="Verdana" pitchFamily="34" charset="0"/>
            </a:endParaRPr>
          </a:p>
        </p:txBody>
      </p:sp>
      <p:pic>
        <p:nvPicPr>
          <p:cNvPr id="12293"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Avant l'opération</a:t>
            </a:r>
          </a:p>
        </p:txBody>
      </p:sp>
      <p:sp>
        <p:nvSpPr>
          <p:cNvPr id="13315" name="Content Placeholder 2"/>
          <p:cNvSpPr>
            <a:spLocks noGrp="1"/>
          </p:cNvSpPr>
          <p:nvPr>
            <p:ph idx="4294967295"/>
          </p:nvPr>
        </p:nvSpPr>
        <p:spPr/>
        <p:txBody>
          <a:bodyPr/>
          <a:lstStyle/>
          <a:p>
            <a:pPr marL="268288" indent="-268288" eaLnBrk="1" hangingPunct="1">
              <a:buClr>
                <a:srgbClr val="009FDA"/>
              </a:buClr>
            </a:pPr>
            <a:r>
              <a:rPr lang="da-DK" smtClean="0">
                <a:solidFill>
                  <a:srgbClr val="001965"/>
                </a:solidFill>
                <a:sym typeface="Verdana" pitchFamily="34" charset="0"/>
              </a:rPr>
              <a:t>Le soir précédant l’intervention</a:t>
            </a:r>
          </a:p>
          <a:p>
            <a:pPr marL="742950" lvl="1" indent="-285750" eaLnBrk="1" hangingPunct="1">
              <a:buClr>
                <a:srgbClr val="FF0909"/>
              </a:buClr>
            </a:pPr>
            <a:r>
              <a:rPr lang="da-DK" smtClean="0">
                <a:solidFill>
                  <a:srgbClr val="001965"/>
                </a:solidFill>
                <a:sym typeface="Verdana" pitchFamily="34" charset="0"/>
              </a:rPr>
              <a:t>Surveillance fréquente de la glycémie</a:t>
            </a:r>
          </a:p>
          <a:p>
            <a:pPr marL="742950" lvl="1" indent="-285750" eaLnBrk="1" hangingPunct="1">
              <a:buClr>
                <a:srgbClr val="FF0909"/>
              </a:buClr>
            </a:pPr>
            <a:r>
              <a:rPr lang="da-DK" smtClean="0">
                <a:solidFill>
                  <a:srgbClr val="001965"/>
                </a:solidFill>
                <a:sym typeface="Verdana" pitchFamily="34" charset="0"/>
              </a:rPr>
              <a:t>Dose(s) d'insuline et collation habituelles du soir</a:t>
            </a:r>
          </a:p>
          <a:p>
            <a:pPr marL="742950" lvl="1" indent="-285750" eaLnBrk="1" hangingPunct="1">
              <a:buClr>
                <a:srgbClr val="FF0909"/>
              </a:buClr>
            </a:pPr>
            <a:r>
              <a:rPr lang="da-DK" smtClean="0">
                <a:solidFill>
                  <a:srgbClr val="001965"/>
                </a:solidFill>
                <a:sym typeface="Verdana" pitchFamily="34" charset="0"/>
              </a:rPr>
              <a:t>Insuline d'action rapide pour corriger une glycémie élevée toutes les 3 à 4 heures</a:t>
            </a:r>
          </a:p>
          <a:p>
            <a:pPr marL="742950" lvl="1" indent="-285750" eaLnBrk="1" hangingPunct="1">
              <a:buClr>
                <a:srgbClr val="FF0909"/>
              </a:buClr>
            </a:pPr>
            <a:r>
              <a:rPr lang="da-DK" smtClean="0">
                <a:solidFill>
                  <a:srgbClr val="001965"/>
                </a:solidFill>
                <a:sym typeface="Verdana" pitchFamily="34" charset="0"/>
              </a:rPr>
              <a:t>L'enfant ne doit rien absorber par voie orale après minuit</a:t>
            </a:r>
          </a:p>
          <a:p>
            <a:pPr marL="742950" lvl="1" indent="-285750" eaLnBrk="1" hangingPunct="1">
              <a:buClr>
                <a:srgbClr val="FF0909"/>
              </a:buClr>
            </a:pPr>
            <a:r>
              <a:rPr lang="da-DK" smtClean="0">
                <a:solidFill>
                  <a:srgbClr val="001965"/>
                </a:solidFill>
                <a:sym typeface="Verdana" pitchFamily="34" charset="0"/>
              </a:rPr>
              <a:t>En cas d'apparition d'une hypoglycémie, mettez en place une perfusion IV de dextrose (5 à 10 %)</a:t>
            </a:r>
          </a:p>
          <a:p>
            <a:pPr marL="268288" indent="-268288" eaLnBrk="1" hangingPunct="1">
              <a:buClr>
                <a:srgbClr val="009FDA"/>
              </a:buClr>
            </a:pPr>
            <a:endParaRPr lang="da-DK" sz="2000" smtClean="0">
              <a:solidFill>
                <a:srgbClr val="001965"/>
              </a:solidFill>
              <a:sym typeface="Verdana" pitchFamily="34" charset="0"/>
            </a:endParaRPr>
          </a:p>
        </p:txBody>
      </p:sp>
      <p:sp>
        <p:nvSpPr>
          <p:cNvPr id="62469"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8A0F8197-5759-4884-9556-5F86126C4D53}" type="slidenum">
              <a:rPr lang="da-DK" smtClean="0">
                <a:solidFill>
                  <a:srgbClr val="009FDA"/>
                </a:solidFill>
                <a:sym typeface="Verdana" pitchFamily="34" charset="0"/>
              </a:rPr>
              <a:pPr eaLnBrk="0" hangingPunct="0">
                <a:buSzPct val="100000"/>
                <a:defRPr/>
              </a:pPr>
              <a:t>11</a:t>
            </a:fld>
            <a:endParaRPr lang="da-DK" smtClean="0">
              <a:solidFill>
                <a:srgbClr val="009FDA"/>
              </a:solidFill>
              <a:sym typeface="Verdana" pitchFamily="34" charset="0"/>
            </a:endParaRPr>
          </a:p>
        </p:txBody>
      </p:sp>
      <p:pic>
        <p:nvPicPr>
          <p:cNvPr id="13317"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a:xfrm>
            <a:off x="468313" y="476250"/>
            <a:ext cx="6613525" cy="801688"/>
          </a:xfrm>
        </p:spPr>
        <p:txBody>
          <a:bodyPr/>
          <a:lstStyle/>
          <a:p>
            <a:pPr eaLnBrk="1" hangingPunct="1"/>
            <a:r>
              <a:rPr lang="da-DK" smtClean="0">
                <a:sym typeface="Verdana" pitchFamily="34" charset="0"/>
              </a:rPr>
              <a:t>Pendant et après l'opération</a:t>
            </a:r>
          </a:p>
        </p:txBody>
      </p:sp>
      <p:sp>
        <p:nvSpPr>
          <p:cNvPr id="14339" name="Content Placeholder 2"/>
          <p:cNvSpPr>
            <a:spLocks noGrp="1"/>
          </p:cNvSpPr>
          <p:nvPr>
            <p:ph idx="4294967295"/>
          </p:nvPr>
        </p:nvSpPr>
        <p:spPr>
          <a:xfrm>
            <a:off x="539750" y="1125538"/>
            <a:ext cx="8186738" cy="3727450"/>
          </a:xfrm>
        </p:spPr>
        <p:txBody>
          <a:bodyPr/>
          <a:lstStyle/>
          <a:p>
            <a:pPr marL="268288" indent="-268288" eaLnBrk="1" hangingPunct="1">
              <a:spcAft>
                <a:spcPct val="10000"/>
              </a:spcAft>
              <a:buClr>
                <a:srgbClr val="009FDA"/>
              </a:buClr>
            </a:pPr>
            <a:r>
              <a:rPr lang="da-DK" smtClean="0">
                <a:solidFill>
                  <a:srgbClr val="001965"/>
                </a:solidFill>
                <a:sym typeface="Verdana" pitchFamily="34" charset="0"/>
              </a:rPr>
              <a:t>Le jour de l'intervention</a:t>
            </a:r>
            <a:r>
              <a:rPr lang="da-DK" sz="2400" smtClean="0">
                <a:solidFill>
                  <a:srgbClr val="001965"/>
                </a:solidFill>
                <a:sym typeface="Verdana" pitchFamily="34" charset="0"/>
              </a:rPr>
              <a:t> </a:t>
            </a:r>
          </a:p>
          <a:p>
            <a:pPr lvl="1" eaLnBrk="1" hangingPunct="1">
              <a:spcAft>
                <a:spcPct val="10000"/>
              </a:spcAft>
              <a:buClr>
                <a:srgbClr val="FF0909"/>
              </a:buClr>
            </a:pPr>
            <a:r>
              <a:rPr lang="da-DK" smtClean="0">
                <a:solidFill>
                  <a:srgbClr val="001965"/>
                </a:solidFill>
                <a:sym typeface="Verdana" pitchFamily="34" charset="0"/>
              </a:rPr>
              <a:t>N'administrez pas la dose d'insuline habituelle rapide du matin</a:t>
            </a:r>
          </a:p>
          <a:p>
            <a:pPr lvl="1" eaLnBrk="1" hangingPunct="1">
              <a:spcAft>
                <a:spcPct val="10000"/>
              </a:spcAft>
              <a:buClr>
                <a:srgbClr val="FF0909"/>
              </a:buClr>
            </a:pPr>
            <a:r>
              <a:rPr lang="da-DK" smtClean="0">
                <a:solidFill>
                  <a:srgbClr val="001965"/>
                </a:solidFill>
                <a:sym typeface="Verdana" pitchFamily="34" charset="0"/>
              </a:rPr>
              <a:t>Envisagez une diminution ou une suppression de la dose d'insuline d'action intermédiaire ou prolongée du matin</a:t>
            </a:r>
          </a:p>
          <a:p>
            <a:pPr lvl="1" eaLnBrk="1" hangingPunct="1">
              <a:spcAft>
                <a:spcPct val="10000"/>
              </a:spcAft>
              <a:buClr>
                <a:srgbClr val="FF0909"/>
              </a:buClr>
            </a:pPr>
            <a:r>
              <a:rPr lang="da-DK" b="1" smtClean="0">
                <a:solidFill>
                  <a:srgbClr val="001965"/>
                </a:solidFill>
                <a:sym typeface="Verdana" pitchFamily="34" charset="0"/>
              </a:rPr>
              <a:t>À la place</a:t>
            </a:r>
            <a:r>
              <a:rPr lang="da-DK" smtClean="0">
                <a:solidFill>
                  <a:srgbClr val="001965"/>
                </a:solidFill>
                <a:sym typeface="Verdana" pitchFamily="34" charset="0"/>
              </a:rPr>
              <a:t>, administrez l'insuline à raison de</a:t>
            </a:r>
          </a:p>
          <a:p>
            <a:pPr marL="1143000" lvl="2" indent="-228600" eaLnBrk="1" hangingPunct="1">
              <a:spcAft>
                <a:spcPct val="10000"/>
              </a:spcAft>
              <a:buClr>
                <a:srgbClr val="001965"/>
              </a:buClr>
            </a:pPr>
            <a:r>
              <a:rPr lang="da-DK" smtClean="0">
                <a:solidFill>
                  <a:srgbClr val="001965"/>
                </a:solidFill>
                <a:sym typeface="Verdana" pitchFamily="34" charset="0"/>
              </a:rPr>
              <a:t>Une perfusion intraveineuse d'insuline à 0,05 U/kg/heure OU</a:t>
            </a:r>
          </a:p>
          <a:p>
            <a:pPr marL="1143000" lvl="2" indent="-228600" eaLnBrk="1" hangingPunct="1">
              <a:spcAft>
                <a:spcPct val="10000"/>
              </a:spcAft>
              <a:buClr>
                <a:srgbClr val="001965"/>
              </a:buClr>
            </a:pPr>
            <a:r>
              <a:rPr lang="da-DK" smtClean="0">
                <a:solidFill>
                  <a:srgbClr val="001965"/>
                </a:solidFill>
                <a:sym typeface="Verdana" pitchFamily="34" charset="0"/>
              </a:rPr>
              <a:t>Plusieurs doses d'insuline d'action rapide toutes les 3 à 4 heures</a:t>
            </a:r>
          </a:p>
          <a:p>
            <a:pPr lvl="1" eaLnBrk="1" hangingPunct="1">
              <a:spcAft>
                <a:spcPct val="10000"/>
              </a:spcAft>
              <a:buClr>
                <a:srgbClr val="FF0909"/>
              </a:buClr>
            </a:pPr>
            <a:r>
              <a:rPr lang="da-DK" smtClean="0">
                <a:solidFill>
                  <a:srgbClr val="001965"/>
                </a:solidFill>
                <a:sym typeface="Verdana" pitchFamily="34" charset="0"/>
              </a:rPr>
              <a:t>Administrez des solutés intraveineux (solution saline demi-normale avec dextrose à 5 %) </a:t>
            </a:r>
          </a:p>
          <a:p>
            <a:pPr lvl="1" eaLnBrk="1" hangingPunct="1">
              <a:spcAft>
                <a:spcPct val="10000"/>
              </a:spcAft>
              <a:buClr>
                <a:srgbClr val="FF0909"/>
              </a:buClr>
            </a:pPr>
            <a:r>
              <a:rPr lang="da-DK" smtClean="0">
                <a:solidFill>
                  <a:srgbClr val="001965"/>
                </a:solidFill>
                <a:sym typeface="Verdana" pitchFamily="34" charset="0"/>
              </a:rPr>
              <a:t>Vérifiez la glycémie et les électrolytes régulièrement</a:t>
            </a:r>
          </a:p>
          <a:p>
            <a:pPr marL="268288" indent="-268288" eaLnBrk="1" hangingPunct="1">
              <a:spcAft>
                <a:spcPct val="10000"/>
              </a:spcAft>
              <a:buClr>
                <a:srgbClr val="009FDA"/>
              </a:buClr>
            </a:pPr>
            <a:r>
              <a:rPr lang="da-DK" smtClean="0">
                <a:solidFill>
                  <a:srgbClr val="001965"/>
                </a:solidFill>
                <a:sym typeface="Verdana" pitchFamily="34" charset="0"/>
              </a:rPr>
              <a:t>Une ACD peut survenir pendant ou après l'intervention</a:t>
            </a:r>
          </a:p>
        </p:txBody>
      </p:sp>
      <p:sp>
        <p:nvSpPr>
          <p:cNvPr id="63493"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DF797207-BE76-47B9-9782-BCDEBD0A7120}" type="slidenum">
              <a:rPr lang="da-DK" smtClean="0">
                <a:solidFill>
                  <a:srgbClr val="009FDA"/>
                </a:solidFill>
                <a:sym typeface="Verdana" pitchFamily="34" charset="0"/>
              </a:rPr>
              <a:pPr eaLnBrk="0" hangingPunct="0">
                <a:buSzPct val="100000"/>
                <a:defRPr/>
              </a:pPr>
              <a:t>12</a:t>
            </a:fld>
            <a:endParaRPr lang="da-DK" smtClean="0">
              <a:solidFill>
                <a:srgbClr val="009FDA"/>
              </a:solidFill>
              <a:sym typeface="Verdana" pitchFamily="34" charset="0"/>
            </a:endParaRPr>
          </a:p>
        </p:txBody>
      </p:sp>
      <p:pic>
        <p:nvPicPr>
          <p:cNvPr id="14341"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479425" y="476250"/>
            <a:ext cx="6613525" cy="801688"/>
          </a:xfrm>
        </p:spPr>
        <p:txBody>
          <a:bodyPr/>
          <a:lstStyle/>
          <a:p>
            <a:pPr eaLnBrk="1" hangingPunct="1"/>
            <a:r>
              <a:rPr lang="da-DK" smtClean="0">
                <a:sym typeface="Verdana" pitchFamily="34" charset="0"/>
              </a:rPr>
              <a:t>Pendant et après l'opération</a:t>
            </a:r>
          </a:p>
        </p:txBody>
      </p:sp>
      <p:sp>
        <p:nvSpPr>
          <p:cNvPr id="15363" name="Content Placeholder 2"/>
          <p:cNvSpPr>
            <a:spLocks noGrp="1"/>
          </p:cNvSpPr>
          <p:nvPr>
            <p:ph idx="4294967295"/>
          </p:nvPr>
        </p:nvSpPr>
        <p:spPr>
          <a:xfrm>
            <a:off x="476250" y="1484313"/>
            <a:ext cx="8186738" cy="3729037"/>
          </a:xfrm>
        </p:spPr>
        <p:txBody>
          <a:bodyPr/>
          <a:lstStyle/>
          <a:p>
            <a:pPr eaLnBrk="1" hangingPunct="1">
              <a:buClr>
                <a:srgbClr val="009FDA"/>
              </a:buClr>
            </a:pPr>
            <a:r>
              <a:rPr lang="da-DK" smtClean="0">
                <a:solidFill>
                  <a:srgbClr val="001965"/>
                </a:solidFill>
                <a:sym typeface="Verdana" pitchFamily="34" charset="0"/>
              </a:rPr>
              <a:t>Surveillance de la glycémie</a:t>
            </a:r>
          </a:p>
          <a:p>
            <a:pPr lvl="1" eaLnBrk="1" hangingPunct="1">
              <a:buClr>
                <a:srgbClr val="FF0909"/>
              </a:buClr>
            </a:pPr>
            <a:r>
              <a:rPr lang="da-DK" smtClean="0">
                <a:solidFill>
                  <a:srgbClr val="001965"/>
                </a:solidFill>
                <a:sym typeface="Verdana" pitchFamily="34" charset="0"/>
              </a:rPr>
              <a:t>1 à 2 fois par heure avant l'intervention</a:t>
            </a:r>
          </a:p>
          <a:p>
            <a:pPr lvl="1" eaLnBrk="1" hangingPunct="1">
              <a:buClr>
                <a:srgbClr val="FF0909"/>
              </a:buClr>
            </a:pPr>
            <a:r>
              <a:rPr lang="da-DK" smtClean="0">
                <a:solidFill>
                  <a:srgbClr val="001965"/>
                </a:solidFill>
                <a:sym typeface="Verdana" pitchFamily="34" charset="0"/>
              </a:rPr>
              <a:t>Toutes les 30 minutes durant l'intervention</a:t>
            </a:r>
          </a:p>
          <a:p>
            <a:pPr lvl="1" eaLnBrk="1" hangingPunct="1">
              <a:buClr>
                <a:srgbClr val="FF0909"/>
              </a:buClr>
            </a:pPr>
            <a:r>
              <a:rPr lang="da-DK" smtClean="0">
                <a:solidFill>
                  <a:srgbClr val="001965"/>
                </a:solidFill>
                <a:sym typeface="Verdana" pitchFamily="34" charset="0"/>
              </a:rPr>
              <a:t>Toutes les heures après l'opération</a:t>
            </a:r>
          </a:p>
          <a:p>
            <a:pPr eaLnBrk="1" hangingPunct="1">
              <a:buClr>
                <a:srgbClr val="009FDA"/>
              </a:buClr>
            </a:pPr>
            <a:r>
              <a:rPr lang="da-DK" smtClean="0">
                <a:solidFill>
                  <a:srgbClr val="001965"/>
                </a:solidFill>
                <a:sym typeface="Verdana" pitchFamily="34" charset="0"/>
              </a:rPr>
              <a:t>L'objectif est de 5 à 10 mmol/l</a:t>
            </a:r>
          </a:p>
          <a:p>
            <a:pPr eaLnBrk="1" hangingPunct="1">
              <a:buClr>
                <a:srgbClr val="009FDA"/>
              </a:buClr>
            </a:pPr>
            <a:r>
              <a:rPr lang="da-DK" smtClean="0">
                <a:solidFill>
                  <a:srgbClr val="001965"/>
                </a:solidFill>
                <a:sym typeface="Verdana" pitchFamily="34" charset="0"/>
              </a:rPr>
              <a:t>Ajustez la vitesse de perfusion de l'insuline et de la solution saline dextrosée</a:t>
            </a:r>
          </a:p>
          <a:p>
            <a:pPr eaLnBrk="1" hangingPunct="1">
              <a:buClr>
                <a:srgbClr val="009FDA"/>
              </a:buClr>
            </a:pPr>
            <a:r>
              <a:rPr lang="da-DK" smtClean="0">
                <a:solidFill>
                  <a:srgbClr val="001965"/>
                </a:solidFill>
                <a:sym typeface="Verdana" pitchFamily="34" charset="0"/>
              </a:rPr>
              <a:t>Alimentez et administrez des doses régulières d'insuline une fois le patient réveillé</a:t>
            </a:r>
          </a:p>
          <a:p>
            <a:pPr eaLnBrk="1" hangingPunct="1">
              <a:buClr>
                <a:srgbClr val="009FDA"/>
              </a:buClr>
            </a:pPr>
            <a:r>
              <a:rPr lang="da-DK" smtClean="0">
                <a:solidFill>
                  <a:srgbClr val="001965"/>
                </a:solidFill>
                <a:sym typeface="Verdana" pitchFamily="34" charset="0"/>
              </a:rPr>
              <a:t>Surveillez les corps cétoniques si la glycémie est &gt; 15 mmol/l</a:t>
            </a:r>
          </a:p>
        </p:txBody>
      </p:sp>
      <p:sp>
        <p:nvSpPr>
          <p:cNvPr id="64517"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73C6CF8C-A6E7-412C-B6E2-EB171B6A193A}" type="slidenum">
              <a:rPr lang="da-DK" smtClean="0">
                <a:solidFill>
                  <a:srgbClr val="009FDA"/>
                </a:solidFill>
                <a:sym typeface="Verdana" pitchFamily="34" charset="0"/>
              </a:rPr>
              <a:pPr eaLnBrk="0" hangingPunct="0">
                <a:buSzPct val="100000"/>
                <a:defRPr/>
              </a:pPr>
              <a:t>13</a:t>
            </a:fld>
            <a:endParaRPr lang="da-DK" smtClean="0">
              <a:solidFill>
                <a:srgbClr val="009FDA"/>
              </a:solidFill>
              <a:sym typeface="Verdana" pitchFamily="34" charset="0"/>
            </a:endParaRPr>
          </a:p>
        </p:txBody>
      </p:sp>
      <p:pic>
        <p:nvPicPr>
          <p:cNvPr id="15365"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lstStyle/>
          <a:p>
            <a:pPr eaLnBrk="1" hangingPunct="1"/>
            <a:r>
              <a:rPr lang="da-DK" smtClean="0">
                <a:sym typeface="Verdana" pitchFamily="34" charset="0"/>
              </a:rPr>
              <a:t>Questions</a:t>
            </a:r>
          </a:p>
        </p:txBody>
      </p:sp>
      <p:pic>
        <p:nvPicPr>
          <p:cNvPr id="16387" name="Picture 3" descr="questionmark.jpg"/>
          <p:cNvPicPr>
            <a:picLocks noChangeAspect="1"/>
          </p:cNvPicPr>
          <p:nvPr/>
        </p:nvPicPr>
        <p:blipFill>
          <a:blip r:embed="rId3"/>
          <a:srcRect/>
          <a:stretch>
            <a:fillRect/>
          </a:stretch>
        </p:blipFill>
        <p:spPr bwMode="auto">
          <a:xfrm>
            <a:off x="2667000" y="1524000"/>
            <a:ext cx="3810000" cy="3810000"/>
          </a:xfrm>
          <a:prstGeom prst="rect">
            <a:avLst/>
          </a:prstGeom>
          <a:noFill/>
          <a:ln w="9525">
            <a:noFill/>
            <a:miter lim="800000"/>
            <a:headEnd/>
            <a:tailEnd/>
          </a:ln>
        </p:spPr>
      </p:pic>
      <p:pic>
        <p:nvPicPr>
          <p:cNvPr id="16388" name="Picture 4" descr="cdic.jpg"/>
          <p:cNvPicPr>
            <a:picLocks noChangeAspect="1"/>
          </p:cNvPicPr>
          <p:nvPr/>
        </p:nvPicPr>
        <p:blipFill>
          <a:blip r:embed="rId4"/>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1517650"/>
            <a:ext cx="9144000" cy="3168650"/>
          </a:xfrm>
          <a:prstGeom prst="rect">
            <a:avLst/>
          </a:prstGeom>
          <a:solidFill>
            <a:schemeClr val="accent2"/>
          </a:solidFill>
          <a:ln w="9525">
            <a:noFill/>
            <a:miter lim="800000"/>
            <a:headEnd/>
            <a:tailEnd/>
          </a:ln>
        </p:spPr>
        <p:txBody>
          <a:bodyPr wrap="none" lIns="0" tIns="0" rIns="0" bIns="0" anchor="ctr"/>
          <a:lstStyle/>
          <a:p>
            <a:endParaRPr lang="en-GB">
              <a:solidFill>
                <a:schemeClr val="accent1"/>
              </a:solidFill>
              <a:ea typeface="ＭＳ Ｐゴシック" pitchFamily="34" charset="-128"/>
            </a:endParaRPr>
          </a:p>
        </p:txBody>
      </p:sp>
      <p:sp>
        <p:nvSpPr>
          <p:cNvPr id="670723" name="Rectangle 3"/>
          <p:cNvSpPr>
            <a:spLocks noChangeArrowheads="1"/>
          </p:cNvSpPr>
          <p:nvPr/>
        </p:nvSpPr>
        <p:spPr bwMode="auto">
          <a:xfrm rot="1356673">
            <a:off x="536575" y="1624013"/>
            <a:ext cx="3514725" cy="3516312"/>
          </a:xfrm>
          <a:prstGeom prst="rect">
            <a:avLst/>
          </a:prstGeom>
          <a:gradFill rotWithShape="1">
            <a:gsLst>
              <a:gs pos="0">
                <a:schemeClr val="accent2"/>
              </a:gs>
              <a:gs pos="50000">
                <a:schemeClr val="accent1"/>
              </a:gs>
              <a:gs pos="100000">
                <a:schemeClr val="accent2"/>
              </a:gs>
            </a:gsLst>
            <a:lin ang="0" scaled="1"/>
          </a:gradFill>
          <a:ln w="9525">
            <a:noFill/>
            <a:miter lim="800000"/>
            <a:headEnd/>
            <a:tailEnd/>
          </a:ln>
        </p:spPr>
        <p:txBody>
          <a:bodyPr wrap="none" anchor="ctr"/>
          <a:lstStyle/>
          <a:p>
            <a:pPr>
              <a:defRPr/>
            </a:pPr>
            <a:endParaRPr lang="en-US">
              <a:ea typeface="ＭＳ Ｐゴシック" pitchFamily="34" charset="-128"/>
              <a:cs typeface="+mn-cs"/>
            </a:endParaRPr>
          </a:p>
        </p:txBody>
      </p:sp>
      <p:sp>
        <p:nvSpPr>
          <p:cNvPr id="17412" name="Rectangle 4"/>
          <p:cNvSpPr>
            <a:spLocks noChangeArrowheads="1"/>
          </p:cNvSpPr>
          <p:nvPr/>
        </p:nvSpPr>
        <p:spPr bwMode="auto">
          <a:xfrm>
            <a:off x="0" y="476250"/>
            <a:ext cx="9144000" cy="5257800"/>
          </a:xfrm>
          <a:prstGeom prst="rect">
            <a:avLst/>
          </a:prstGeom>
          <a:noFill/>
          <a:ln w="9525">
            <a:noFill/>
            <a:miter lim="800000"/>
            <a:headEnd/>
            <a:tailEnd/>
          </a:ln>
        </p:spPr>
        <p:txBody>
          <a:bodyPr wrap="none" lIns="0" tIns="0" rIns="0" bIns="0" anchor="ctr"/>
          <a:lstStyle/>
          <a:p>
            <a:endParaRPr lang="en-US">
              <a:ea typeface="ＭＳ Ｐゴシック" pitchFamily="34" charset="-128"/>
            </a:endParaRPr>
          </a:p>
        </p:txBody>
      </p:sp>
      <p:sp>
        <p:nvSpPr>
          <p:cNvPr id="17413" name="Rectangle 8"/>
          <p:cNvSpPr>
            <a:spLocks noChangeArrowheads="1"/>
          </p:cNvSpPr>
          <p:nvPr/>
        </p:nvSpPr>
        <p:spPr bwMode="auto">
          <a:xfrm>
            <a:off x="0" y="0"/>
            <a:ext cx="9144000" cy="2351088"/>
          </a:xfrm>
          <a:prstGeom prst="rect">
            <a:avLst/>
          </a:prstGeom>
          <a:solidFill>
            <a:schemeClr val="bg1"/>
          </a:solidFill>
          <a:ln w="3175">
            <a:noFill/>
            <a:miter lim="800000"/>
            <a:headEnd/>
            <a:tailEnd/>
          </a:ln>
        </p:spPr>
        <p:txBody>
          <a:bodyPr wrap="none" lIns="72000" tIns="72000" rIns="72000" bIns="72000" anchor="ctr"/>
          <a:lstStyle/>
          <a:p>
            <a:endParaRPr lang="en-US">
              <a:ea typeface="ＭＳ Ｐゴシック" pitchFamily="34" charset="-128"/>
            </a:endParaRPr>
          </a:p>
        </p:txBody>
      </p:sp>
      <p:sp>
        <p:nvSpPr>
          <p:cNvPr id="17414" name="Rectangle 20"/>
          <p:cNvSpPr>
            <a:spLocks noChangeArrowheads="1"/>
          </p:cNvSpPr>
          <p:nvPr/>
        </p:nvSpPr>
        <p:spPr bwMode="auto">
          <a:xfrm>
            <a:off x="0" y="0"/>
            <a:ext cx="9140825" cy="6856413"/>
          </a:xfrm>
          <a:prstGeom prst="rect">
            <a:avLst/>
          </a:prstGeom>
          <a:noFill/>
          <a:ln w="3175">
            <a:noFill/>
            <a:miter lim="800000"/>
            <a:headEnd/>
            <a:tailEnd/>
          </a:ln>
        </p:spPr>
        <p:txBody>
          <a:bodyPr wrap="none" lIns="72000" tIns="72000" rIns="72000" bIns="72000" anchor="ctr"/>
          <a:lstStyle/>
          <a:p>
            <a:endParaRPr lang="en-US">
              <a:ea typeface="ＭＳ Ｐゴシック" pitchFamily="34" charset="-128"/>
            </a:endParaRPr>
          </a:p>
        </p:txBody>
      </p:sp>
      <p:grpSp>
        <p:nvGrpSpPr>
          <p:cNvPr id="17415" name="Group 31"/>
          <p:cNvGrpSpPr>
            <a:grpSpLocks/>
          </p:cNvGrpSpPr>
          <p:nvPr/>
        </p:nvGrpSpPr>
        <p:grpSpPr bwMode="auto">
          <a:xfrm>
            <a:off x="0" y="0"/>
            <a:ext cx="9144000" cy="6440488"/>
            <a:chOff x="0" y="0"/>
            <a:chExt cx="5760" cy="4057"/>
          </a:xfrm>
        </p:grpSpPr>
        <p:sp>
          <p:nvSpPr>
            <p:cNvPr id="17418" name="Rectangle 11"/>
            <p:cNvSpPr>
              <a:spLocks noChangeArrowheads="1"/>
            </p:cNvSpPr>
            <p:nvPr/>
          </p:nvSpPr>
          <p:spPr bwMode="auto">
            <a:xfrm>
              <a:off x="5577" y="0"/>
              <a:ext cx="183" cy="3014"/>
            </a:xfrm>
            <a:prstGeom prst="rect">
              <a:avLst/>
            </a:prstGeom>
            <a:solidFill>
              <a:schemeClr val="bg1"/>
            </a:solidFill>
            <a:ln w="3175">
              <a:noFill/>
              <a:miter lim="800000"/>
              <a:headEnd/>
              <a:tailEnd/>
            </a:ln>
          </p:spPr>
          <p:txBody>
            <a:bodyPr wrap="none" lIns="72000" tIns="72000" rIns="72000" bIns="72000" anchor="ctr"/>
            <a:lstStyle/>
            <a:p>
              <a:endParaRPr lang="en-US">
                <a:ea typeface="ＭＳ Ｐゴシック" pitchFamily="34" charset="-128"/>
              </a:endParaRPr>
            </a:p>
          </p:txBody>
        </p:sp>
        <p:sp>
          <p:nvSpPr>
            <p:cNvPr id="17419" name="Rectangle 9"/>
            <p:cNvSpPr>
              <a:spLocks noChangeArrowheads="1"/>
            </p:cNvSpPr>
            <p:nvPr/>
          </p:nvSpPr>
          <p:spPr bwMode="auto">
            <a:xfrm>
              <a:off x="0" y="2729"/>
              <a:ext cx="5760" cy="910"/>
            </a:xfrm>
            <a:prstGeom prst="rect">
              <a:avLst/>
            </a:prstGeom>
            <a:solidFill>
              <a:schemeClr val="bg1"/>
            </a:solidFill>
            <a:ln w="3175">
              <a:noFill/>
              <a:miter lim="800000"/>
              <a:headEnd/>
              <a:tailEnd/>
            </a:ln>
          </p:spPr>
          <p:txBody>
            <a:bodyPr wrap="none" lIns="72000" tIns="72000" rIns="72000" bIns="72000" anchor="ctr"/>
            <a:lstStyle/>
            <a:p>
              <a:endParaRPr lang="en-US">
                <a:ea typeface="ＭＳ Ｐゴシック" pitchFamily="34" charset="-128"/>
              </a:endParaRPr>
            </a:p>
          </p:txBody>
        </p:sp>
        <p:grpSp>
          <p:nvGrpSpPr>
            <p:cNvPr id="17420" name="Group 34"/>
            <p:cNvGrpSpPr>
              <a:grpSpLocks/>
            </p:cNvGrpSpPr>
            <p:nvPr/>
          </p:nvGrpSpPr>
          <p:grpSpPr bwMode="auto">
            <a:xfrm>
              <a:off x="0" y="622"/>
              <a:ext cx="5760" cy="3435"/>
              <a:chOff x="0" y="622"/>
              <a:chExt cx="5760" cy="3435"/>
            </a:xfrm>
          </p:grpSpPr>
          <p:sp>
            <p:nvSpPr>
              <p:cNvPr id="17421" name="Rectangle 10"/>
              <p:cNvSpPr>
                <a:spLocks noChangeArrowheads="1"/>
              </p:cNvSpPr>
              <p:nvPr/>
            </p:nvSpPr>
            <p:spPr bwMode="auto">
              <a:xfrm>
                <a:off x="0" y="1388"/>
                <a:ext cx="219" cy="1554"/>
              </a:xfrm>
              <a:prstGeom prst="rect">
                <a:avLst/>
              </a:prstGeom>
              <a:solidFill>
                <a:schemeClr val="bg1"/>
              </a:solidFill>
              <a:ln w="3175">
                <a:noFill/>
                <a:miter lim="800000"/>
                <a:headEnd/>
                <a:tailEnd/>
              </a:ln>
            </p:spPr>
            <p:txBody>
              <a:bodyPr wrap="none" lIns="72000" tIns="72000" rIns="72000" bIns="72000" anchor="ctr"/>
              <a:lstStyle/>
              <a:p>
                <a:endParaRPr lang="en-US">
                  <a:ea typeface="ＭＳ Ｐゴシック" pitchFamily="34" charset="-128"/>
                </a:endParaRPr>
              </a:p>
            </p:txBody>
          </p:sp>
          <p:sp>
            <p:nvSpPr>
              <p:cNvPr id="17422" name="Rectangle 36"/>
              <p:cNvSpPr>
                <a:spLocks noChangeArrowheads="1"/>
              </p:cNvSpPr>
              <p:nvPr/>
            </p:nvSpPr>
            <p:spPr bwMode="auto">
              <a:xfrm rot="5400000">
                <a:off x="3968" y="2266"/>
                <a:ext cx="3435" cy="148"/>
              </a:xfrm>
              <a:prstGeom prst="rect">
                <a:avLst/>
              </a:prstGeom>
              <a:noFill/>
              <a:ln w="3175" algn="ctr">
                <a:noFill/>
                <a:miter lim="800000"/>
                <a:headEnd/>
                <a:tailEnd/>
              </a:ln>
            </p:spPr>
            <p:txBody>
              <a:bodyPr lIns="72000" tIns="72000" rIns="72000" bIns="72000">
                <a:spAutoFit/>
              </a:bodyPr>
              <a:lstStyle/>
              <a:p>
                <a:pPr algn="r" eaLnBrk="0" hangingPunct="0">
                  <a:buSzPct val="100000"/>
                </a:pPr>
                <a:r>
                  <a:rPr lang="da-DK" sz="600" b="0">
                    <a:solidFill>
                      <a:srgbClr val="82786F"/>
                    </a:solidFill>
                    <a:sym typeface="Verdana" pitchFamily="34" charset="0"/>
                  </a:rPr>
                  <a:t>Changing Diabetes® et le logo Apis bull sont des marques déposées de Novo Nordisk A/S</a:t>
                </a:r>
              </a:p>
            </p:txBody>
          </p:sp>
          <p:pic>
            <p:nvPicPr>
              <p:cNvPr id="17423" name="Picture 37" descr="CD_knockedThrough"/>
              <p:cNvPicPr>
                <a:picLocks noChangeAspect="1" noChangeArrowheads="1"/>
              </p:cNvPicPr>
              <p:nvPr/>
            </p:nvPicPr>
            <p:blipFill>
              <a:blip r:embed="rId3"/>
              <a:srcRect l="4956" t="20717" r="4709" b="16928"/>
              <a:stretch>
                <a:fillRect/>
              </a:stretch>
            </p:blipFill>
            <p:spPr bwMode="auto">
              <a:xfrm>
                <a:off x="166" y="1386"/>
                <a:ext cx="5487" cy="1547"/>
              </a:xfrm>
              <a:prstGeom prst="rect">
                <a:avLst/>
              </a:prstGeom>
              <a:noFill/>
              <a:ln w="9525">
                <a:noFill/>
                <a:miter lim="800000"/>
                <a:headEnd/>
                <a:tailEnd/>
              </a:ln>
            </p:spPr>
          </p:pic>
        </p:grpSp>
      </p:grpSp>
      <p:pic>
        <p:nvPicPr>
          <p:cNvPr id="17416" name="Picture 15" descr="CD_Stacked_BIG®_RGB"/>
          <p:cNvPicPr>
            <a:picLocks noChangeAspect="1" noChangeArrowheads="1"/>
          </p:cNvPicPr>
          <p:nvPr/>
        </p:nvPicPr>
        <p:blipFill>
          <a:blip r:embed="rId4"/>
          <a:srcRect/>
          <a:stretch>
            <a:fillRect/>
          </a:stretch>
        </p:blipFill>
        <p:spPr bwMode="auto">
          <a:xfrm>
            <a:off x="468313" y="6145213"/>
            <a:ext cx="608012" cy="236537"/>
          </a:xfrm>
          <a:prstGeom prst="rect">
            <a:avLst/>
          </a:prstGeom>
          <a:noFill/>
          <a:ln w="9525">
            <a:noFill/>
            <a:miter lim="800000"/>
            <a:headEnd/>
            <a:tailEnd/>
          </a:ln>
        </p:spPr>
      </p:pic>
      <p:pic>
        <p:nvPicPr>
          <p:cNvPr id="17417" name="Picture 16" descr="cdic.jpg"/>
          <p:cNvPicPr>
            <a:picLocks noChangeAspect="1"/>
          </p:cNvPicPr>
          <p:nvPr/>
        </p:nvPicPr>
        <p:blipFill>
          <a:blip r:embed="rId5"/>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repeatCount="indefinite" accel="50000" decel="50000" autoRev="1" fill="hold" grpId="0" nodeType="withEffect">
                                  <p:stCondLst>
                                    <p:cond delay="0"/>
                                  </p:stCondLst>
                                  <p:childTnLst>
                                    <p:animMotion origin="layout" path="M -4.16667E-6 -4.81481E-6 L 0.46094 -4.81481E-6 " pathEditMode="relative" rAng="0" ptsTypes="AA">
                                      <p:cBhvr>
                                        <p:cTn id="6" dur="5000" fill="hold"/>
                                        <p:tgtEl>
                                          <p:spTgt spid="670723"/>
                                        </p:tgtEl>
                                        <p:attrNameLst>
                                          <p:attrName>ppt_x</p:attrName>
                                          <p:attrName>ppt_y</p:attrName>
                                        </p:attrNameLst>
                                      </p:cBhvr>
                                      <p:rCtr x="23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7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565150" y="469900"/>
            <a:ext cx="8099425" cy="801688"/>
          </a:xfrm>
        </p:spPr>
        <p:txBody>
          <a:bodyPr/>
          <a:lstStyle/>
          <a:p>
            <a:pPr algn="ctr" eaLnBrk="1" hangingPunct="1"/>
            <a:r>
              <a:rPr lang="da-DK" smtClean="0">
                <a:sym typeface="Verdana" pitchFamily="34" charset="0"/>
              </a:rPr>
              <a:t>Prise en charge d'urgence</a:t>
            </a:r>
          </a:p>
        </p:txBody>
      </p:sp>
      <p:sp>
        <p:nvSpPr>
          <p:cNvPr id="5125"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56578ADF-EE43-4ADF-965A-B20820C50504}" type="slidenum">
              <a:rPr lang="da-DK" smtClean="0">
                <a:solidFill>
                  <a:srgbClr val="009FDA"/>
                </a:solidFill>
                <a:sym typeface="Verdana" pitchFamily="34" charset="0"/>
              </a:rPr>
              <a:pPr eaLnBrk="0" hangingPunct="0">
                <a:buSzPct val="100000"/>
                <a:defRPr/>
              </a:pPr>
              <a:t>2</a:t>
            </a:fld>
            <a:endParaRPr lang="da-DK" smtClean="0">
              <a:solidFill>
                <a:srgbClr val="009FDA"/>
              </a:solidFill>
              <a:sym typeface="Verdana" pitchFamily="34" charset="0"/>
            </a:endParaRPr>
          </a:p>
        </p:txBody>
      </p:sp>
      <p:sp>
        <p:nvSpPr>
          <p:cNvPr id="4100" name="AutoShape 5"/>
          <p:cNvSpPr>
            <a:spLocks noChangeArrowheads="1"/>
          </p:cNvSpPr>
          <p:nvPr/>
        </p:nvSpPr>
        <p:spPr bwMode="auto">
          <a:xfrm>
            <a:off x="179388" y="1687513"/>
            <a:ext cx="519112" cy="395287"/>
          </a:xfrm>
          <a:prstGeom prst="roundRect">
            <a:avLst>
              <a:gd name="adj" fmla="val 23718"/>
            </a:avLst>
          </a:prstGeom>
          <a:noFill/>
          <a:ln w="19050">
            <a:noFill/>
            <a:round/>
            <a:headEnd/>
            <a:tailEnd/>
          </a:ln>
        </p:spPr>
        <p:txBody>
          <a:bodyPr anchor="ctr"/>
          <a:lstStyle/>
          <a:p>
            <a:pPr eaLnBrk="0" hangingPunct="0">
              <a:lnSpc>
                <a:spcPct val="90000"/>
              </a:lnSpc>
              <a:buSzPct val="100000"/>
            </a:pPr>
            <a:r>
              <a:rPr lang="da-DK" sz="2000">
                <a:solidFill>
                  <a:srgbClr val="009FDA"/>
                </a:solidFill>
                <a:sym typeface="Verdana" pitchFamily="34" charset="0"/>
              </a:rPr>
              <a:t>1</a:t>
            </a:r>
          </a:p>
        </p:txBody>
      </p:sp>
      <p:sp>
        <p:nvSpPr>
          <p:cNvPr id="4101" name="AutoShape 8"/>
          <p:cNvSpPr>
            <a:spLocks noChangeArrowheads="1"/>
          </p:cNvSpPr>
          <p:nvPr/>
        </p:nvSpPr>
        <p:spPr bwMode="auto">
          <a:xfrm>
            <a:off x="179388" y="2224088"/>
            <a:ext cx="519112" cy="395287"/>
          </a:xfrm>
          <a:prstGeom prst="roundRect">
            <a:avLst>
              <a:gd name="adj" fmla="val 23718"/>
            </a:avLst>
          </a:prstGeom>
          <a:noFill/>
          <a:ln w="19050">
            <a:noFill/>
            <a:round/>
            <a:headEnd/>
            <a:tailEnd/>
          </a:ln>
        </p:spPr>
        <p:txBody>
          <a:bodyPr anchor="ctr"/>
          <a:lstStyle/>
          <a:p>
            <a:pPr eaLnBrk="0" hangingPunct="0">
              <a:lnSpc>
                <a:spcPct val="90000"/>
              </a:lnSpc>
              <a:buSzPct val="100000"/>
            </a:pPr>
            <a:r>
              <a:rPr lang="da-DK" sz="2000">
                <a:solidFill>
                  <a:srgbClr val="47CFFF"/>
                </a:solidFill>
                <a:sym typeface="Verdana" pitchFamily="34" charset="0"/>
              </a:rPr>
              <a:t>2</a:t>
            </a:r>
          </a:p>
        </p:txBody>
      </p:sp>
      <p:sp>
        <p:nvSpPr>
          <p:cNvPr id="4102" name="AutoShape 14"/>
          <p:cNvSpPr>
            <a:spLocks noChangeArrowheads="1"/>
          </p:cNvSpPr>
          <p:nvPr/>
        </p:nvSpPr>
        <p:spPr bwMode="auto">
          <a:xfrm>
            <a:off x="179388" y="2762250"/>
            <a:ext cx="519112" cy="395288"/>
          </a:xfrm>
          <a:prstGeom prst="roundRect">
            <a:avLst>
              <a:gd name="adj" fmla="val 23718"/>
            </a:avLst>
          </a:prstGeom>
          <a:noFill/>
          <a:ln w="19050">
            <a:noFill/>
            <a:round/>
            <a:headEnd/>
            <a:tailEnd/>
          </a:ln>
        </p:spPr>
        <p:txBody>
          <a:bodyPr anchor="ctr"/>
          <a:lstStyle/>
          <a:p>
            <a:pPr eaLnBrk="0" hangingPunct="0">
              <a:lnSpc>
                <a:spcPct val="90000"/>
              </a:lnSpc>
              <a:buSzPct val="100000"/>
            </a:pPr>
            <a:r>
              <a:rPr lang="da-DK" sz="2000">
                <a:solidFill>
                  <a:srgbClr val="47CFFF"/>
                </a:solidFill>
                <a:sym typeface="Verdana" pitchFamily="34" charset="0"/>
              </a:rPr>
              <a:t>3</a:t>
            </a:r>
          </a:p>
        </p:txBody>
      </p:sp>
      <p:sp>
        <p:nvSpPr>
          <p:cNvPr id="11" name="AutoShape 4"/>
          <p:cNvSpPr>
            <a:spLocks noChangeArrowheads="1"/>
          </p:cNvSpPr>
          <p:nvPr/>
        </p:nvSpPr>
        <p:spPr bwMode="auto">
          <a:xfrm>
            <a:off x="754063" y="1685925"/>
            <a:ext cx="4465637" cy="395288"/>
          </a:xfrm>
          <a:prstGeom prst="roundRect">
            <a:avLst>
              <a:gd name="adj" fmla="val 21130"/>
            </a:avLst>
          </a:prstGeom>
          <a:gradFill rotWithShape="0">
            <a:gsLst>
              <a:gs pos="0">
                <a:schemeClr val="accent2">
                  <a:alpha val="47000"/>
                </a:schemeClr>
              </a:gs>
              <a:gs pos="50000">
                <a:schemeClr val="accent1"/>
              </a:gs>
              <a:gs pos="100000">
                <a:schemeClr val="accent2">
                  <a:alpha val="47000"/>
                </a:schemeClr>
              </a:gs>
            </a:gsLst>
            <a:lin ang="0" scaled="1"/>
          </a:gradFill>
          <a:ln w="19050">
            <a:solidFill>
              <a:schemeClr val="bg1"/>
            </a:solidFill>
            <a:round/>
            <a:headEnd/>
            <a:tailEnd/>
          </a:ln>
        </p:spPr>
        <p:txBody>
          <a:bodyPr anchor="ctr"/>
          <a:lstStyle/>
          <a:p>
            <a:pPr eaLnBrk="0" hangingPunct="0">
              <a:lnSpc>
                <a:spcPct val="90000"/>
              </a:lnSpc>
              <a:buSzPct val="100000"/>
              <a:defRPr/>
            </a:pPr>
            <a:r>
              <a:rPr lang="da-DK" sz="1600" b="0">
                <a:solidFill>
                  <a:srgbClr val="FFFFFF"/>
                </a:solidFill>
                <a:ea typeface="Verdana" pitchFamily="34" charset="0"/>
                <a:cs typeface="Verdana" pitchFamily="34" charset="0"/>
                <a:sym typeface="Verdana" pitchFamily="34" charset="0"/>
              </a:rPr>
              <a:t>Gestion de l'ACD</a:t>
            </a:r>
          </a:p>
        </p:txBody>
      </p:sp>
      <p:sp>
        <p:nvSpPr>
          <p:cNvPr id="16" name="AutoShape 4"/>
          <p:cNvSpPr>
            <a:spLocks noChangeArrowheads="1"/>
          </p:cNvSpPr>
          <p:nvPr/>
        </p:nvSpPr>
        <p:spPr bwMode="auto">
          <a:xfrm>
            <a:off x="754063" y="2763838"/>
            <a:ext cx="4465637" cy="395287"/>
          </a:xfrm>
          <a:prstGeom prst="roundRect">
            <a:avLst>
              <a:gd name="adj" fmla="val 21130"/>
            </a:avLst>
          </a:prstGeom>
          <a:gradFill flip="none" rotWithShape="0">
            <a:gsLst>
              <a:gs pos="0">
                <a:schemeClr val="accent2"/>
              </a:gs>
              <a:gs pos="100000">
                <a:schemeClr val="accent2"/>
              </a:gs>
              <a:gs pos="50000">
                <a:schemeClr val="accent1"/>
              </a:gs>
            </a:gsLst>
            <a:lin ang="0" scaled="1"/>
            <a:tileRect/>
          </a:gradFill>
          <a:ln w="19050">
            <a:solidFill>
              <a:schemeClr val="bg1"/>
            </a:solidFill>
            <a:round/>
            <a:headEnd/>
            <a:tailEnd/>
          </a:ln>
        </p:spPr>
        <p:txBody>
          <a:bodyPr anchor="ctr"/>
          <a:lstStyle/>
          <a:p>
            <a:pPr eaLnBrk="0" hangingPunct="0">
              <a:lnSpc>
                <a:spcPct val="90000"/>
              </a:lnSpc>
              <a:buSzPct val="100000"/>
              <a:defRPr/>
            </a:pPr>
            <a:r>
              <a:rPr lang="da-DK" sz="1600" b="0">
                <a:solidFill>
                  <a:srgbClr val="FFFFFF"/>
                </a:solidFill>
                <a:ea typeface="Verdana" pitchFamily="34" charset="0"/>
                <a:cs typeface="Verdana" pitchFamily="34" charset="0"/>
                <a:sym typeface="Verdana" pitchFamily="34" charset="0"/>
              </a:rPr>
              <a:t>Chirurgie chez les enfants atteints de diabète</a:t>
            </a:r>
          </a:p>
        </p:txBody>
      </p:sp>
      <p:sp>
        <p:nvSpPr>
          <p:cNvPr id="17" name="AutoShape 4"/>
          <p:cNvSpPr>
            <a:spLocks noChangeArrowheads="1"/>
          </p:cNvSpPr>
          <p:nvPr/>
        </p:nvSpPr>
        <p:spPr bwMode="auto">
          <a:xfrm>
            <a:off x="754063" y="2224088"/>
            <a:ext cx="4465637" cy="395287"/>
          </a:xfrm>
          <a:prstGeom prst="roundRect">
            <a:avLst>
              <a:gd name="adj" fmla="val 21130"/>
            </a:avLst>
          </a:prstGeom>
          <a:gradFill rotWithShape="0">
            <a:gsLst>
              <a:gs pos="0">
                <a:schemeClr val="accent2">
                  <a:alpha val="46001"/>
                </a:schemeClr>
              </a:gs>
              <a:gs pos="50000">
                <a:schemeClr val="accent1"/>
              </a:gs>
              <a:gs pos="100000">
                <a:schemeClr val="accent2">
                  <a:alpha val="46001"/>
                </a:schemeClr>
              </a:gs>
            </a:gsLst>
            <a:lin ang="0" scaled="1"/>
          </a:gradFill>
          <a:ln w="19050">
            <a:solidFill>
              <a:schemeClr val="bg1"/>
            </a:solidFill>
            <a:round/>
            <a:headEnd/>
            <a:tailEnd/>
          </a:ln>
        </p:spPr>
        <p:txBody>
          <a:bodyPr anchor="ctr"/>
          <a:lstStyle/>
          <a:p>
            <a:pPr eaLnBrk="0" hangingPunct="0">
              <a:lnSpc>
                <a:spcPct val="90000"/>
              </a:lnSpc>
              <a:buSzPct val="100000"/>
              <a:defRPr/>
            </a:pPr>
            <a:r>
              <a:rPr lang="da-DK" sz="1600" b="0">
                <a:solidFill>
                  <a:srgbClr val="FFFFFF"/>
                </a:solidFill>
                <a:ea typeface="Verdana" pitchFamily="34" charset="0"/>
                <a:cs typeface="Verdana" pitchFamily="34" charset="0"/>
                <a:sym typeface="Verdana" pitchFamily="34" charset="0"/>
              </a:rPr>
              <a:t>Traitement et prévention de l'hypoglycémie</a:t>
            </a:r>
          </a:p>
        </p:txBody>
      </p:sp>
      <p:pic>
        <p:nvPicPr>
          <p:cNvPr id="4106" name="Picture 16" descr="cdic.jpg"/>
          <p:cNvPicPr>
            <a:picLocks noChangeAspect="1"/>
          </p:cNvPicPr>
          <p:nvPr/>
        </p:nvPicPr>
        <p:blipFill>
          <a:blip r:embed="rId3"/>
          <a:srcRect/>
          <a:stretch>
            <a:fillRect/>
          </a:stretch>
        </p:blipFill>
        <p:spPr bwMode="auto">
          <a:xfrm>
            <a:off x="593725" y="539750"/>
            <a:ext cx="1419225" cy="752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Chirurgie</a:t>
            </a:r>
          </a:p>
        </p:txBody>
      </p:sp>
      <p:sp>
        <p:nvSpPr>
          <p:cNvPr id="5123" name="Content Placeholder 2"/>
          <p:cNvSpPr>
            <a:spLocks noGrp="1"/>
          </p:cNvSpPr>
          <p:nvPr>
            <p:ph idx="4294967295"/>
          </p:nvPr>
        </p:nvSpPr>
        <p:spPr>
          <a:xfrm>
            <a:off x="476250" y="1484313"/>
            <a:ext cx="8186738" cy="3729037"/>
          </a:xfrm>
        </p:spPr>
        <p:txBody>
          <a:bodyPr/>
          <a:lstStyle/>
          <a:p>
            <a:pPr eaLnBrk="1" hangingPunct="1">
              <a:buClr>
                <a:srgbClr val="009FDA"/>
              </a:buClr>
            </a:pPr>
            <a:r>
              <a:rPr lang="da-DK" smtClean="0">
                <a:solidFill>
                  <a:srgbClr val="001965"/>
                </a:solidFill>
                <a:sym typeface="Verdana" pitchFamily="34" charset="0"/>
              </a:rPr>
              <a:t>La chirurgie est plus complexe chez le patient atteint de diabète</a:t>
            </a:r>
          </a:p>
          <a:p>
            <a:pPr eaLnBrk="1" hangingPunct="1">
              <a:buClr>
                <a:srgbClr val="009FDA"/>
              </a:buClr>
            </a:pPr>
            <a:r>
              <a:rPr lang="da-DK" smtClean="0">
                <a:solidFill>
                  <a:srgbClr val="001965"/>
                </a:solidFill>
                <a:sym typeface="Verdana" pitchFamily="34" charset="0"/>
              </a:rPr>
              <a:t>Nécessité de surveillance constante</a:t>
            </a:r>
          </a:p>
          <a:p>
            <a:pPr eaLnBrk="1" hangingPunct="1">
              <a:buClr>
                <a:srgbClr val="009FDA"/>
              </a:buClr>
            </a:pPr>
            <a:r>
              <a:rPr lang="da-DK" smtClean="0">
                <a:solidFill>
                  <a:srgbClr val="001965"/>
                </a:solidFill>
                <a:sym typeface="Verdana" pitchFamily="34" charset="0"/>
              </a:rPr>
              <a:t>Risques de :</a:t>
            </a:r>
          </a:p>
          <a:p>
            <a:pPr lvl="1" eaLnBrk="1" hangingPunct="1">
              <a:buClr>
                <a:srgbClr val="FF0909"/>
              </a:buClr>
            </a:pPr>
            <a:r>
              <a:rPr lang="da-DK" smtClean="0">
                <a:solidFill>
                  <a:srgbClr val="001965"/>
                </a:solidFill>
                <a:sym typeface="Verdana" pitchFamily="34" charset="0"/>
              </a:rPr>
              <a:t>Hypoglycémie</a:t>
            </a:r>
          </a:p>
          <a:p>
            <a:pPr lvl="1" eaLnBrk="1" hangingPunct="1">
              <a:buClr>
                <a:srgbClr val="FF0909"/>
              </a:buClr>
            </a:pPr>
            <a:r>
              <a:rPr lang="da-DK" smtClean="0">
                <a:solidFill>
                  <a:srgbClr val="001965"/>
                </a:solidFill>
                <a:sym typeface="Verdana" pitchFamily="34" charset="0"/>
              </a:rPr>
              <a:t>Hyperglycémie</a:t>
            </a:r>
          </a:p>
          <a:p>
            <a:pPr lvl="1" eaLnBrk="1" hangingPunct="1">
              <a:buClr>
                <a:srgbClr val="FF0909"/>
              </a:buClr>
            </a:pPr>
            <a:r>
              <a:rPr lang="da-DK" smtClean="0">
                <a:solidFill>
                  <a:srgbClr val="001965"/>
                </a:solidFill>
                <a:sym typeface="Verdana" pitchFamily="34" charset="0"/>
              </a:rPr>
              <a:t>Corps cétoniques</a:t>
            </a:r>
          </a:p>
          <a:p>
            <a:pPr eaLnBrk="1" hangingPunct="1">
              <a:buClr>
                <a:srgbClr val="009FDA"/>
              </a:buClr>
            </a:pPr>
            <a:r>
              <a:rPr lang="da-DK" smtClean="0">
                <a:solidFill>
                  <a:srgbClr val="001965"/>
                </a:solidFill>
                <a:sym typeface="Verdana" pitchFamily="34" charset="0"/>
              </a:rPr>
              <a:t>Intervention chirurgicale programmée uniquement dans un centre possédant les compétences nécessaires pour traiter le diabète infantile</a:t>
            </a:r>
          </a:p>
        </p:txBody>
      </p:sp>
      <p:sp>
        <p:nvSpPr>
          <p:cNvPr id="54277"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7295D7B2-CA3F-4199-BF7A-DF3433C6667A}" type="slidenum">
              <a:rPr lang="da-DK" smtClean="0">
                <a:solidFill>
                  <a:srgbClr val="009FDA"/>
                </a:solidFill>
                <a:sym typeface="Verdana" pitchFamily="34" charset="0"/>
              </a:rPr>
              <a:pPr eaLnBrk="0" hangingPunct="0">
                <a:buSzPct val="100000"/>
                <a:defRPr/>
              </a:pPr>
              <a:t>3</a:t>
            </a:fld>
            <a:endParaRPr lang="da-DK" smtClean="0">
              <a:solidFill>
                <a:srgbClr val="009FDA"/>
              </a:solidFill>
              <a:sym typeface="Verdana" pitchFamily="34" charset="0"/>
            </a:endParaRPr>
          </a:p>
        </p:txBody>
      </p:sp>
      <p:pic>
        <p:nvPicPr>
          <p:cNvPr id="5125"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Chirurgie aux échelons 1-2</a:t>
            </a:r>
          </a:p>
        </p:txBody>
      </p:sp>
      <p:sp>
        <p:nvSpPr>
          <p:cNvPr id="6147" name="Content Placeholder 2"/>
          <p:cNvSpPr>
            <a:spLocks noGrp="1"/>
          </p:cNvSpPr>
          <p:nvPr>
            <p:ph idx="4294967295"/>
          </p:nvPr>
        </p:nvSpPr>
        <p:spPr/>
        <p:txBody>
          <a:bodyPr/>
          <a:lstStyle/>
          <a:p>
            <a:pPr eaLnBrk="1" hangingPunct="1">
              <a:buClr>
                <a:srgbClr val="009FDA"/>
              </a:buClr>
            </a:pPr>
            <a:endParaRPr lang="da-DK" smtClean="0">
              <a:solidFill>
                <a:srgbClr val="001965"/>
              </a:solidFill>
              <a:sym typeface="Verdana" pitchFamily="34" charset="0"/>
            </a:endParaRPr>
          </a:p>
          <a:p>
            <a:pPr eaLnBrk="1" hangingPunct="1">
              <a:buClr>
                <a:srgbClr val="009FDA"/>
              </a:buClr>
            </a:pPr>
            <a:r>
              <a:rPr lang="da-DK" smtClean="0">
                <a:solidFill>
                  <a:srgbClr val="001965"/>
                </a:solidFill>
                <a:sym typeface="Verdana" pitchFamily="34" charset="0"/>
              </a:rPr>
              <a:t>Envisagez la chirurgie aux échelons 1-2 en cas de</a:t>
            </a:r>
          </a:p>
          <a:p>
            <a:pPr lvl="1" eaLnBrk="1" hangingPunct="1">
              <a:spcAft>
                <a:spcPct val="10000"/>
              </a:spcAft>
              <a:buClr>
                <a:srgbClr val="FF0909"/>
              </a:buClr>
            </a:pPr>
            <a:r>
              <a:rPr lang="da-DK" smtClean="0">
                <a:solidFill>
                  <a:srgbClr val="001965"/>
                </a:solidFill>
                <a:sym typeface="Verdana" pitchFamily="34" charset="0"/>
              </a:rPr>
              <a:t>Petite chirurgie</a:t>
            </a:r>
          </a:p>
          <a:p>
            <a:pPr lvl="1" eaLnBrk="1" hangingPunct="1">
              <a:spcAft>
                <a:spcPct val="10000"/>
              </a:spcAft>
              <a:buClr>
                <a:srgbClr val="FF0909"/>
              </a:buClr>
            </a:pPr>
            <a:r>
              <a:rPr lang="da-DK" smtClean="0">
                <a:solidFill>
                  <a:srgbClr val="001965"/>
                </a:solidFill>
                <a:sym typeface="Verdana" pitchFamily="34" charset="0"/>
              </a:rPr>
              <a:t>Chirurgie lourde d'urgence</a:t>
            </a:r>
          </a:p>
          <a:p>
            <a:pPr eaLnBrk="1" hangingPunct="1">
              <a:buClrTx/>
              <a:buFontTx/>
              <a:buNone/>
            </a:pPr>
            <a:endParaRPr lang="da-DK" sz="2000" smtClean="0">
              <a:solidFill>
                <a:srgbClr val="001965"/>
              </a:solidFill>
              <a:sym typeface="Verdana" pitchFamily="34" charset="0"/>
            </a:endParaRPr>
          </a:p>
        </p:txBody>
      </p:sp>
      <p:sp>
        <p:nvSpPr>
          <p:cNvPr id="55301"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378F4823-0280-440D-BB97-6DDE8916FFEF}" type="slidenum">
              <a:rPr lang="da-DK" smtClean="0">
                <a:solidFill>
                  <a:srgbClr val="009FDA"/>
                </a:solidFill>
                <a:sym typeface="Verdana" pitchFamily="34" charset="0"/>
              </a:rPr>
              <a:pPr eaLnBrk="0" hangingPunct="0">
                <a:buSzPct val="100000"/>
                <a:defRPr/>
              </a:pPr>
              <a:t>4</a:t>
            </a:fld>
            <a:endParaRPr lang="da-DK" smtClean="0">
              <a:solidFill>
                <a:srgbClr val="009FDA"/>
              </a:solidFill>
              <a:sym typeface="Verdana" pitchFamily="34" charset="0"/>
            </a:endParaRPr>
          </a:p>
        </p:txBody>
      </p:sp>
      <p:pic>
        <p:nvPicPr>
          <p:cNvPr id="6149"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Principes généraux</a:t>
            </a:r>
          </a:p>
        </p:txBody>
      </p:sp>
      <p:sp>
        <p:nvSpPr>
          <p:cNvPr id="7171" name="Content Placeholder 2"/>
          <p:cNvSpPr>
            <a:spLocks noGrp="1"/>
          </p:cNvSpPr>
          <p:nvPr>
            <p:ph idx="4294967295"/>
          </p:nvPr>
        </p:nvSpPr>
        <p:spPr/>
        <p:txBody>
          <a:bodyPr/>
          <a:lstStyle/>
          <a:p>
            <a:pPr eaLnBrk="1" hangingPunct="1">
              <a:buClr>
                <a:srgbClr val="009FDA"/>
              </a:buClr>
            </a:pPr>
            <a:r>
              <a:rPr lang="da-DK" smtClean="0">
                <a:solidFill>
                  <a:srgbClr val="001965"/>
                </a:solidFill>
                <a:sym typeface="Verdana" pitchFamily="34" charset="0"/>
              </a:rPr>
              <a:t>ACD/acidose correcte avant l'intervention chirurgicale </a:t>
            </a:r>
          </a:p>
          <a:p>
            <a:pPr eaLnBrk="1" hangingPunct="1">
              <a:buClr>
                <a:srgbClr val="009FDA"/>
              </a:buClr>
            </a:pPr>
            <a:r>
              <a:rPr lang="da-DK" smtClean="0">
                <a:solidFill>
                  <a:srgbClr val="001965"/>
                </a:solidFill>
                <a:sym typeface="Verdana" pitchFamily="34" charset="0"/>
              </a:rPr>
              <a:t>En première place sur la liste des interventions chirurgicales (de préférence le matin)</a:t>
            </a:r>
          </a:p>
          <a:p>
            <a:pPr eaLnBrk="1" hangingPunct="1">
              <a:buClr>
                <a:srgbClr val="009FDA"/>
              </a:buClr>
            </a:pPr>
            <a:r>
              <a:rPr lang="da-DK" smtClean="0">
                <a:solidFill>
                  <a:srgbClr val="001965"/>
                </a:solidFill>
                <a:sym typeface="Verdana" pitchFamily="34" charset="0"/>
              </a:rPr>
              <a:t>Maintenir une glycémie de 5 à 10 mmol/l pendant et après l'intervention </a:t>
            </a:r>
          </a:p>
          <a:p>
            <a:pPr eaLnBrk="1" hangingPunct="1">
              <a:buClr>
                <a:srgbClr val="009FDA"/>
              </a:buClr>
            </a:pPr>
            <a:r>
              <a:rPr lang="da-DK" smtClean="0">
                <a:solidFill>
                  <a:srgbClr val="001965"/>
                </a:solidFill>
                <a:sym typeface="Verdana" pitchFamily="34" charset="0"/>
              </a:rPr>
              <a:t>Surveillance régulière</a:t>
            </a:r>
          </a:p>
          <a:p>
            <a:pPr eaLnBrk="1" hangingPunct="1">
              <a:buClr>
                <a:srgbClr val="009FDA"/>
              </a:buClr>
            </a:pPr>
            <a:r>
              <a:rPr lang="da-DK" smtClean="0">
                <a:solidFill>
                  <a:srgbClr val="001965"/>
                </a:solidFill>
                <a:sym typeface="Verdana" pitchFamily="34" charset="0"/>
              </a:rPr>
              <a:t>L'enfant peut avoir besoin de plusieurs doses d'insuline d'action rapide associées à des solutés intraveineux d'entretien  </a:t>
            </a:r>
          </a:p>
          <a:p>
            <a:pPr eaLnBrk="1" hangingPunct="1">
              <a:buClr>
                <a:srgbClr val="009FDA"/>
              </a:buClr>
            </a:pPr>
            <a:r>
              <a:rPr lang="da-DK" smtClean="0">
                <a:solidFill>
                  <a:srgbClr val="001965"/>
                </a:solidFill>
                <a:sym typeface="Verdana" pitchFamily="34" charset="0"/>
              </a:rPr>
              <a:t>Aucun aliment solide ne doit être absorbé au moins 6 heures avant une anesthésie générale</a:t>
            </a:r>
          </a:p>
          <a:p>
            <a:pPr eaLnBrk="1" hangingPunct="1">
              <a:buClr>
                <a:srgbClr val="009FDA"/>
              </a:buClr>
            </a:pPr>
            <a:endParaRPr lang="da-DK" smtClean="0">
              <a:solidFill>
                <a:srgbClr val="001965"/>
              </a:solidFill>
              <a:sym typeface="Verdana" pitchFamily="34" charset="0"/>
            </a:endParaRPr>
          </a:p>
        </p:txBody>
      </p:sp>
      <p:sp>
        <p:nvSpPr>
          <p:cNvPr id="56325"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4A01F679-7FC3-4A1F-89D4-16EB78B7FD8D}" type="slidenum">
              <a:rPr lang="da-DK" smtClean="0">
                <a:solidFill>
                  <a:srgbClr val="009FDA"/>
                </a:solidFill>
                <a:sym typeface="Verdana" pitchFamily="34" charset="0"/>
              </a:rPr>
              <a:pPr eaLnBrk="0" hangingPunct="0">
                <a:buSzPct val="100000"/>
                <a:defRPr/>
              </a:pPr>
              <a:t>5</a:t>
            </a:fld>
            <a:endParaRPr lang="da-DK" smtClean="0">
              <a:solidFill>
                <a:srgbClr val="009FDA"/>
              </a:solidFill>
              <a:sym typeface="Verdana" pitchFamily="34" charset="0"/>
            </a:endParaRPr>
          </a:p>
        </p:txBody>
      </p:sp>
      <p:pic>
        <p:nvPicPr>
          <p:cNvPr id="7173"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Petite chirurgie (1)</a:t>
            </a:r>
          </a:p>
        </p:txBody>
      </p:sp>
      <p:sp>
        <p:nvSpPr>
          <p:cNvPr id="8195" name="Content Placeholder 2"/>
          <p:cNvSpPr>
            <a:spLocks noGrp="1"/>
          </p:cNvSpPr>
          <p:nvPr>
            <p:ph idx="4294967295"/>
          </p:nvPr>
        </p:nvSpPr>
        <p:spPr/>
        <p:txBody>
          <a:bodyPr/>
          <a:lstStyle/>
          <a:p>
            <a:pPr marL="268288" indent="-268288" eaLnBrk="1" hangingPunct="1">
              <a:buClrTx/>
              <a:buFontTx/>
              <a:buNone/>
            </a:pPr>
            <a:r>
              <a:rPr lang="da-DK" smtClean="0">
                <a:solidFill>
                  <a:srgbClr val="009FDA"/>
                </a:solidFill>
                <a:sym typeface="Verdana" pitchFamily="34" charset="0"/>
              </a:rPr>
              <a:t>Réveil habituellement rapide :</a:t>
            </a:r>
          </a:p>
          <a:p>
            <a:pPr marL="268288" indent="-268288" eaLnBrk="1" hangingPunct="1">
              <a:spcAft>
                <a:spcPct val="10000"/>
              </a:spcAft>
              <a:buClr>
                <a:srgbClr val="009FDA"/>
              </a:buClr>
            </a:pPr>
            <a:r>
              <a:rPr lang="da-DK" smtClean="0">
                <a:solidFill>
                  <a:srgbClr val="001965"/>
                </a:solidFill>
                <a:sym typeface="Verdana" pitchFamily="34" charset="0"/>
              </a:rPr>
              <a:t>Intervention tôt le matin </a:t>
            </a:r>
          </a:p>
          <a:p>
            <a:pPr marL="268288" indent="-268288" eaLnBrk="1" hangingPunct="1">
              <a:spcAft>
                <a:spcPct val="10000"/>
              </a:spcAft>
              <a:buClr>
                <a:srgbClr val="009FDA"/>
              </a:buClr>
            </a:pPr>
            <a:r>
              <a:rPr lang="da-DK" smtClean="0">
                <a:solidFill>
                  <a:srgbClr val="001965"/>
                </a:solidFill>
                <a:sym typeface="Verdana" pitchFamily="34" charset="0"/>
              </a:rPr>
              <a:t>Retardez l'administration d'insuline et la prise alimentaire jusqu’à la fin de l'intervention</a:t>
            </a:r>
          </a:p>
          <a:p>
            <a:pPr marL="268288" indent="-268288" eaLnBrk="1" hangingPunct="1">
              <a:spcAft>
                <a:spcPct val="10000"/>
              </a:spcAft>
              <a:buClr>
                <a:srgbClr val="009FDA"/>
              </a:buClr>
            </a:pPr>
            <a:r>
              <a:rPr lang="da-DK" smtClean="0">
                <a:solidFill>
                  <a:srgbClr val="001965"/>
                </a:solidFill>
                <a:sym typeface="Verdana" pitchFamily="34" charset="0"/>
              </a:rPr>
              <a:t>Contrôlez la glycémie dans l'heure qui précède l'intervention</a:t>
            </a:r>
          </a:p>
          <a:p>
            <a:pPr marL="268288" indent="-268288" eaLnBrk="1" hangingPunct="1">
              <a:spcAft>
                <a:spcPct val="10000"/>
              </a:spcAft>
              <a:buClr>
                <a:srgbClr val="009FDA"/>
              </a:buClr>
            </a:pPr>
            <a:r>
              <a:rPr lang="da-DK" smtClean="0">
                <a:solidFill>
                  <a:srgbClr val="001965"/>
                </a:solidFill>
                <a:sym typeface="Verdana" pitchFamily="34" charset="0"/>
              </a:rPr>
              <a:t>Après l’intervention, contrôlez la glycémie, administrez une dose complète d'insuline et alimentez l'enfant</a:t>
            </a:r>
          </a:p>
        </p:txBody>
      </p:sp>
      <p:sp>
        <p:nvSpPr>
          <p:cNvPr id="57349"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CB909813-1759-488B-8034-CE360A057662}" type="slidenum">
              <a:rPr lang="da-DK" smtClean="0">
                <a:solidFill>
                  <a:srgbClr val="009FDA"/>
                </a:solidFill>
                <a:sym typeface="Verdana" pitchFamily="34" charset="0"/>
              </a:rPr>
              <a:pPr eaLnBrk="0" hangingPunct="0">
                <a:buSzPct val="100000"/>
                <a:defRPr/>
              </a:pPr>
              <a:t>6</a:t>
            </a:fld>
            <a:endParaRPr lang="da-DK" smtClean="0">
              <a:solidFill>
                <a:srgbClr val="009FDA"/>
              </a:solidFill>
              <a:sym typeface="Verdana" pitchFamily="34" charset="0"/>
            </a:endParaRPr>
          </a:p>
        </p:txBody>
      </p:sp>
      <p:pic>
        <p:nvPicPr>
          <p:cNvPr id="8197"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Petite chirurgie (2)</a:t>
            </a:r>
          </a:p>
        </p:txBody>
      </p:sp>
      <p:sp>
        <p:nvSpPr>
          <p:cNvPr id="9219" name="Content Placeholder 2"/>
          <p:cNvSpPr>
            <a:spLocks noGrp="1"/>
          </p:cNvSpPr>
          <p:nvPr>
            <p:ph idx="4294967295"/>
          </p:nvPr>
        </p:nvSpPr>
        <p:spPr>
          <a:xfrm>
            <a:off x="476250" y="1484313"/>
            <a:ext cx="8186738" cy="3729037"/>
          </a:xfrm>
        </p:spPr>
        <p:txBody>
          <a:bodyPr/>
          <a:lstStyle/>
          <a:p>
            <a:pPr marL="268288" indent="-268288" eaLnBrk="1" hangingPunct="1">
              <a:buClrTx/>
              <a:buFontTx/>
              <a:buNone/>
            </a:pPr>
            <a:r>
              <a:rPr lang="da-DK" smtClean="0">
                <a:solidFill>
                  <a:srgbClr val="009FDA"/>
                </a:solidFill>
                <a:sym typeface="Verdana" pitchFamily="34" charset="0"/>
              </a:rPr>
              <a:t>Réveil habituellement plus long et/ou prise alimentaire plus tardive :</a:t>
            </a:r>
          </a:p>
          <a:p>
            <a:pPr marL="268288" indent="-268288" eaLnBrk="1" hangingPunct="1">
              <a:buClr>
                <a:srgbClr val="009FDA"/>
              </a:buClr>
            </a:pPr>
            <a:r>
              <a:rPr lang="da-DK" smtClean="0">
                <a:solidFill>
                  <a:srgbClr val="001965"/>
                </a:solidFill>
                <a:sym typeface="Verdana" pitchFamily="34" charset="0"/>
              </a:rPr>
              <a:t>Administrez 50 % de la dose d'insuline habituelle</a:t>
            </a:r>
          </a:p>
          <a:p>
            <a:pPr marL="268288" indent="-268288" eaLnBrk="1" hangingPunct="1">
              <a:buClr>
                <a:srgbClr val="009FDA"/>
              </a:buClr>
            </a:pPr>
            <a:r>
              <a:rPr lang="da-DK" smtClean="0">
                <a:solidFill>
                  <a:srgbClr val="001965"/>
                </a:solidFill>
                <a:sym typeface="Verdana" pitchFamily="34" charset="0"/>
              </a:rPr>
              <a:t>Contrôlez la glycémie 2 heures avant l'opération</a:t>
            </a:r>
          </a:p>
          <a:p>
            <a:pPr marL="268288" indent="-268288" eaLnBrk="1" hangingPunct="1">
              <a:buClr>
                <a:srgbClr val="009FDA"/>
              </a:buClr>
            </a:pPr>
            <a:r>
              <a:rPr lang="da-DK" smtClean="0">
                <a:solidFill>
                  <a:srgbClr val="001965"/>
                </a:solidFill>
                <a:sym typeface="Verdana" pitchFamily="34" charset="0"/>
              </a:rPr>
              <a:t>Si la glycémie est &gt; 10 mmol/l :</a:t>
            </a:r>
          </a:p>
          <a:p>
            <a:pPr lvl="1" eaLnBrk="1" hangingPunct="1">
              <a:buClr>
                <a:srgbClr val="FF0909"/>
              </a:buClr>
            </a:pPr>
            <a:r>
              <a:rPr lang="da-DK" smtClean="0">
                <a:solidFill>
                  <a:srgbClr val="001965"/>
                </a:solidFill>
                <a:sym typeface="Verdana" pitchFamily="34" charset="0"/>
              </a:rPr>
              <a:t>Administrez une dose d'insuline d'action rapide (0,05 U/kg) OU </a:t>
            </a:r>
          </a:p>
          <a:p>
            <a:pPr lvl="1" eaLnBrk="1" hangingPunct="1">
              <a:buClr>
                <a:srgbClr val="FF0909"/>
              </a:buClr>
            </a:pPr>
            <a:r>
              <a:rPr lang="da-DK" smtClean="0">
                <a:solidFill>
                  <a:srgbClr val="001965"/>
                </a:solidFill>
                <a:sym typeface="Verdana" pitchFamily="34" charset="0"/>
              </a:rPr>
              <a:t>Mettez en place une perfusion d'insuline à 0,05 U/kg/heure</a:t>
            </a:r>
          </a:p>
          <a:p>
            <a:pPr marL="268288" indent="-268288" eaLnBrk="1" hangingPunct="1">
              <a:buClr>
                <a:srgbClr val="009FDA"/>
              </a:buClr>
            </a:pPr>
            <a:r>
              <a:rPr lang="da-DK" smtClean="0">
                <a:solidFill>
                  <a:srgbClr val="001965"/>
                </a:solidFill>
                <a:sym typeface="Verdana" pitchFamily="34" charset="0"/>
              </a:rPr>
              <a:t>Si la glycémie est &lt; 5 mmol/l, mettez en place une perfusion IV de dextrose (à 5 ou 10 %)</a:t>
            </a:r>
          </a:p>
        </p:txBody>
      </p:sp>
      <p:sp>
        <p:nvSpPr>
          <p:cNvPr id="58373"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2FE1FA1B-3EA7-4AE8-A32B-3B279FCD7B6E}" type="slidenum">
              <a:rPr lang="da-DK" smtClean="0">
                <a:solidFill>
                  <a:srgbClr val="009FDA"/>
                </a:solidFill>
                <a:sym typeface="Verdana" pitchFamily="34" charset="0"/>
              </a:rPr>
              <a:pPr eaLnBrk="0" hangingPunct="0">
                <a:buSzPct val="100000"/>
                <a:defRPr/>
              </a:pPr>
              <a:t>7</a:t>
            </a:fld>
            <a:endParaRPr lang="da-DK" smtClean="0">
              <a:solidFill>
                <a:srgbClr val="009FDA"/>
              </a:solidFill>
              <a:sym typeface="Verdana" pitchFamily="34" charset="0"/>
            </a:endParaRPr>
          </a:p>
        </p:txBody>
      </p:sp>
      <p:pic>
        <p:nvPicPr>
          <p:cNvPr id="9221"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Après l'opération</a:t>
            </a:r>
          </a:p>
        </p:txBody>
      </p:sp>
      <p:sp>
        <p:nvSpPr>
          <p:cNvPr id="10243" name="Content Placeholder 2"/>
          <p:cNvSpPr>
            <a:spLocks noGrp="1"/>
          </p:cNvSpPr>
          <p:nvPr>
            <p:ph idx="4294967295"/>
          </p:nvPr>
        </p:nvSpPr>
        <p:spPr>
          <a:xfrm>
            <a:off x="468313" y="1557338"/>
            <a:ext cx="8186737" cy="3729037"/>
          </a:xfrm>
        </p:spPr>
        <p:txBody>
          <a:bodyPr/>
          <a:lstStyle/>
          <a:p>
            <a:pPr eaLnBrk="1" hangingPunct="1">
              <a:spcAft>
                <a:spcPct val="10000"/>
              </a:spcAft>
              <a:buClr>
                <a:srgbClr val="009FDA"/>
              </a:buClr>
            </a:pPr>
            <a:r>
              <a:rPr lang="da-DK" smtClean="0">
                <a:solidFill>
                  <a:srgbClr val="001965"/>
                </a:solidFill>
                <a:sym typeface="Verdana" pitchFamily="34" charset="0"/>
              </a:rPr>
              <a:t>Contrôlez la glycémie toutes les heures</a:t>
            </a:r>
          </a:p>
          <a:p>
            <a:pPr eaLnBrk="1" hangingPunct="1">
              <a:spcAft>
                <a:spcPct val="10000"/>
              </a:spcAft>
              <a:buClr>
                <a:srgbClr val="009FDA"/>
              </a:buClr>
            </a:pPr>
            <a:r>
              <a:rPr lang="da-DK" smtClean="0">
                <a:solidFill>
                  <a:srgbClr val="001965"/>
                </a:solidFill>
                <a:sym typeface="Verdana" pitchFamily="34" charset="0"/>
              </a:rPr>
              <a:t>Commencez la prise alimentaire ou poursuivez l'administration IV de glucose</a:t>
            </a:r>
          </a:p>
          <a:p>
            <a:pPr eaLnBrk="1" hangingPunct="1">
              <a:spcAft>
                <a:spcPct val="10000"/>
              </a:spcAft>
              <a:buClr>
                <a:srgbClr val="009FDA"/>
              </a:buClr>
            </a:pPr>
            <a:r>
              <a:rPr lang="da-DK" smtClean="0">
                <a:solidFill>
                  <a:srgbClr val="001965"/>
                </a:solidFill>
                <a:sym typeface="Verdana" pitchFamily="34" charset="0"/>
              </a:rPr>
              <a:t>Administrez de petites doses d'insuline d'action rapide pour l'hyperglycémie ou la prise alimentaire</a:t>
            </a:r>
          </a:p>
          <a:p>
            <a:pPr eaLnBrk="1" hangingPunct="1">
              <a:spcAft>
                <a:spcPct val="10000"/>
              </a:spcAft>
              <a:buClr>
                <a:srgbClr val="009FDA"/>
              </a:buClr>
            </a:pPr>
            <a:r>
              <a:rPr lang="da-DK" smtClean="0">
                <a:solidFill>
                  <a:srgbClr val="001965"/>
                </a:solidFill>
                <a:sym typeface="Verdana" pitchFamily="34" charset="0"/>
              </a:rPr>
              <a:t>Administrez la dose d'insuline du soir ou du dîner comme à l'accoutumée</a:t>
            </a:r>
          </a:p>
          <a:p>
            <a:pPr eaLnBrk="1" hangingPunct="1">
              <a:spcAft>
                <a:spcPct val="10000"/>
              </a:spcAft>
              <a:buClr>
                <a:srgbClr val="009FDA"/>
              </a:buClr>
            </a:pPr>
            <a:r>
              <a:rPr lang="da-DK" smtClean="0">
                <a:solidFill>
                  <a:srgbClr val="001965"/>
                </a:solidFill>
                <a:sym typeface="Verdana" pitchFamily="34" charset="0"/>
              </a:rPr>
              <a:t>Face à l'éventualité d'une ACD postopératoire, un plus grand contrôle nocturne de la glycémie au domicile est nécessaire, ou le patient doit être hospitalisé</a:t>
            </a:r>
          </a:p>
        </p:txBody>
      </p:sp>
      <p:sp>
        <p:nvSpPr>
          <p:cNvPr id="59397"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97AF79E9-F9B7-4D1C-B94D-239691A442A9}" type="slidenum">
              <a:rPr lang="da-DK" smtClean="0">
                <a:solidFill>
                  <a:srgbClr val="009FDA"/>
                </a:solidFill>
                <a:sym typeface="Verdana" pitchFamily="34" charset="0"/>
              </a:rPr>
              <a:pPr eaLnBrk="0" hangingPunct="0">
                <a:buSzPct val="100000"/>
                <a:defRPr/>
              </a:pPr>
              <a:t>8</a:t>
            </a:fld>
            <a:endParaRPr lang="da-DK" smtClean="0">
              <a:solidFill>
                <a:srgbClr val="009FDA"/>
              </a:solidFill>
              <a:sym typeface="Verdana" pitchFamily="34" charset="0"/>
            </a:endParaRPr>
          </a:p>
        </p:txBody>
      </p:sp>
      <p:pic>
        <p:nvPicPr>
          <p:cNvPr id="10245"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565150" y="469900"/>
            <a:ext cx="8099425" cy="801688"/>
          </a:xfrm>
        </p:spPr>
        <p:txBody>
          <a:bodyPr/>
          <a:lstStyle/>
          <a:p>
            <a:pPr eaLnBrk="1" hangingPunct="1"/>
            <a:r>
              <a:rPr lang="da-DK" smtClean="0">
                <a:sym typeface="Verdana" pitchFamily="34" charset="0"/>
              </a:rPr>
              <a:t>Chirurgie lourde</a:t>
            </a:r>
          </a:p>
        </p:txBody>
      </p:sp>
      <p:sp>
        <p:nvSpPr>
          <p:cNvPr id="11267" name="Content Placeholder 2"/>
          <p:cNvSpPr>
            <a:spLocks noGrp="1"/>
          </p:cNvSpPr>
          <p:nvPr>
            <p:ph idx="4294967295"/>
          </p:nvPr>
        </p:nvSpPr>
        <p:spPr/>
        <p:txBody>
          <a:bodyPr/>
          <a:lstStyle/>
          <a:p>
            <a:pPr eaLnBrk="1" hangingPunct="1">
              <a:buClr>
                <a:srgbClr val="009FDA"/>
              </a:buClr>
            </a:pPr>
            <a:r>
              <a:rPr lang="da-DK" smtClean="0">
                <a:solidFill>
                  <a:srgbClr val="001965"/>
                </a:solidFill>
                <a:sym typeface="Verdana" pitchFamily="34" charset="0"/>
              </a:rPr>
              <a:t>Pour </a:t>
            </a:r>
            <a:r>
              <a:rPr lang="da-DK" b="1" smtClean="0">
                <a:solidFill>
                  <a:srgbClr val="001965"/>
                </a:solidFill>
                <a:sym typeface="Verdana" pitchFamily="34" charset="0"/>
              </a:rPr>
              <a:t>une chirurgie lourde</a:t>
            </a:r>
            <a:r>
              <a:rPr lang="da-DK" smtClean="0">
                <a:solidFill>
                  <a:srgbClr val="001965"/>
                </a:solidFill>
                <a:sym typeface="Verdana" pitchFamily="34" charset="0"/>
              </a:rPr>
              <a:t> d'urgence</a:t>
            </a:r>
          </a:p>
          <a:p>
            <a:pPr eaLnBrk="1" hangingPunct="1">
              <a:buClr>
                <a:srgbClr val="009FDA"/>
              </a:buClr>
            </a:pPr>
            <a:r>
              <a:rPr lang="da-DK" smtClean="0">
                <a:solidFill>
                  <a:srgbClr val="001965"/>
                </a:solidFill>
                <a:sym typeface="Verdana" pitchFamily="34" charset="0"/>
              </a:rPr>
              <a:t>ACD/acidose correcte avant l'intervention chirurgicale</a:t>
            </a:r>
          </a:p>
          <a:p>
            <a:pPr eaLnBrk="1" hangingPunct="1">
              <a:buClr>
                <a:srgbClr val="009FDA"/>
              </a:buClr>
            </a:pPr>
            <a:r>
              <a:rPr lang="da-DK" smtClean="0">
                <a:solidFill>
                  <a:srgbClr val="001965"/>
                </a:solidFill>
                <a:sym typeface="Verdana" pitchFamily="34" charset="0"/>
              </a:rPr>
              <a:t>Envisagez le transfert vers un centre possédant les compétences nécessaires pour traiter le diabète infantile</a:t>
            </a:r>
          </a:p>
          <a:p>
            <a:pPr eaLnBrk="1" hangingPunct="1">
              <a:buClr>
                <a:srgbClr val="009FDA"/>
              </a:buClr>
            </a:pPr>
            <a:r>
              <a:rPr lang="da-DK" smtClean="0">
                <a:solidFill>
                  <a:srgbClr val="001965"/>
                </a:solidFill>
                <a:sym typeface="Verdana" pitchFamily="34" charset="0"/>
              </a:rPr>
              <a:t>Envisagez la chirurgie lourde aux échelons 1-2 en cas de:</a:t>
            </a:r>
          </a:p>
          <a:p>
            <a:pPr lvl="1" eaLnBrk="1" hangingPunct="1">
              <a:buClr>
                <a:srgbClr val="FF0909"/>
              </a:buClr>
            </a:pPr>
            <a:r>
              <a:rPr lang="da-DK" smtClean="0">
                <a:solidFill>
                  <a:srgbClr val="001965"/>
                </a:solidFill>
                <a:sym typeface="Verdana" pitchFamily="34" charset="0"/>
              </a:rPr>
              <a:t>Extrême urgence</a:t>
            </a:r>
          </a:p>
          <a:p>
            <a:pPr lvl="1" eaLnBrk="1" hangingPunct="1">
              <a:buClr>
                <a:srgbClr val="FF0909"/>
              </a:buClr>
            </a:pPr>
            <a:r>
              <a:rPr lang="da-DK" smtClean="0">
                <a:solidFill>
                  <a:srgbClr val="001965"/>
                </a:solidFill>
                <a:sym typeface="Verdana" pitchFamily="34" charset="0"/>
              </a:rPr>
              <a:t>Impossibilité de transfert vers un centre possédant les compétences nécessaires</a:t>
            </a:r>
          </a:p>
          <a:p>
            <a:pPr eaLnBrk="1" hangingPunct="1">
              <a:buClr>
                <a:srgbClr val="009FDA"/>
              </a:buClr>
            </a:pPr>
            <a:r>
              <a:rPr lang="da-DK" smtClean="0">
                <a:solidFill>
                  <a:srgbClr val="001965"/>
                </a:solidFill>
                <a:sym typeface="Verdana" pitchFamily="34" charset="0"/>
              </a:rPr>
              <a:t>Allez à la salle d'opération et commencez en même temps le protocole de gestion de l'ACD</a:t>
            </a:r>
          </a:p>
        </p:txBody>
      </p:sp>
      <p:sp>
        <p:nvSpPr>
          <p:cNvPr id="60421" name="Slide Number Placeholder 4"/>
          <p:cNvSpPr>
            <a:spLocks noGrp="1"/>
          </p:cNvSpPr>
          <p:nvPr>
            <p:ph type="sldNum" sz="quarter" idx="11"/>
          </p:nvPr>
        </p:nvSpPr>
        <p:spPr/>
        <p:txBody>
          <a:bodyPr/>
          <a:lstStyle/>
          <a:p>
            <a:pPr eaLnBrk="0" hangingPunct="0">
              <a:buSzPct val="100000"/>
              <a:defRPr/>
            </a:pPr>
            <a:r>
              <a:rPr lang="da-DK" smtClean="0">
                <a:solidFill>
                  <a:srgbClr val="009FDA"/>
                </a:solidFill>
                <a:sym typeface="Verdana" pitchFamily="34" charset="0"/>
              </a:rPr>
              <a:t>Diapositive n° </a:t>
            </a:r>
            <a:fld id="{5E402DA1-8D42-436E-843D-C257EEBE1F0F}" type="slidenum">
              <a:rPr lang="da-DK" smtClean="0">
                <a:solidFill>
                  <a:srgbClr val="009FDA"/>
                </a:solidFill>
                <a:sym typeface="Verdana" pitchFamily="34" charset="0"/>
              </a:rPr>
              <a:pPr eaLnBrk="0" hangingPunct="0">
                <a:buSzPct val="100000"/>
                <a:defRPr/>
              </a:pPr>
              <a:t>9</a:t>
            </a:fld>
            <a:endParaRPr lang="da-DK" smtClean="0">
              <a:solidFill>
                <a:srgbClr val="009FDA"/>
              </a:solidFill>
              <a:sym typeface="Verdana" pitchFamily="34" charset="0"/>
            </a:endParaRPr>
          </a:p>
        </p:txBody>
      </p:sp>
      <p:pic>
        <p:nvPicPr>
          <p:cNvPr id="11269" name="Picture 3" descr="cdic.jpg"/>
          <p:cNvPicPr>
            <a:picLocks noChangeAspect="1"/>
          </p:cNvPicPr>
          <p:nvPr/>
        </p:nvPicPr>
        <p:blipFill>
          <a:blip r:embed="rId3"/>
          <a:srcRect/>
          <a:stretch>
            <a:fillRect/>
          </a:stretch>
        </p:blipFill>
        <p:spPr bwMode="auto">
          <a:xfrm>
            <a:off x="7185025" y="476250"/>
            <a:ext cx="1419225" cy="752475"/>
          </a:xfrm>
          <a:prstGeom prst="rect">
            <a:avLst/>
          </a:prstGeom>
          <a:noFill/>
          <a:ln w="9525">
            <a:noFill/>
            <a:miter lim="800000"/>
            <a:headEnd/>
            <a:tailEnd/>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0nSXeAQmu0.o4I9T8.zGt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IOJNphAfDUiT5AlGxn9j8A"/>
</p:tagLst>
</file>

<file path=ppt/theme/theme1.xml><?xml version="1.0" encoding="utf-8"?>
<a:theme xmlns:a="http://schemas.openxmlformats.org/drawingml/2006/main" name="PowerPoint_Toolbox">
  <a:themeElements>
    <a:clrScheme name="PowerPoint_Toolbox 8">
      <a:dk1>
        <a:srgbClr val="000000"/>
      </a:dk1>
      <a:lt1>
        <a:srgbClr val="FFFFFF"/>
      </a:lt1>
      <a:dk2>
        <a:srgbClr val="82786F"/>
      </a:dk2>
      <a:lt2>
        <a:srgbClr val="82786F"/>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009FDA"/>
      </a:folHlink>
    </a:clrScheme>
    <a:fontScheme name="PowerPoint_Toolbox">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1800" b="1" i="0" u="none" strike="noStrike" cap="none" normalizeH="0" baseline="0" smtClean="0">
            <a:ln>
              <a:noFill/>
            </a:ln>
            <a:solidFill>
              <a:srgbClr val="001965"/>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1800" b="1" i="0" u="none" strike="noStrike" cap="none" normalizeH="0" baseline="0" smtClean="0">
            <a:ln>
              <a:noFill/>
            </a:ln>
            <a:solidFill>
              <a:srgbClr val="001965"/>
            </a:solidFill>
            <a:effectLst/>
            <a:latin typeface="Verdana" pitchFamily="34" charset="0"/>
            <a:cs typeface="Arial" charset="0"/>
          </a:defRPr>
        </a:defPPr>
      </a:lstStyle>
    </a:lnDef>
  </a:objectDefaults>
  <a:extraClrSchemeLst>
    <a:extraClrScheme>
      <a:clrScheme name="PowerPoint_Toolbox 1">
        <a:dk1>
          <a:srgbClr val="000000"/>
        </a:dk1>
        <a:lt1>
          <a:srgbClr val="FFFFFF"/>
        </a:lt1>
        <a:dk2>
          <a:srgbClr val="AEA79F"/>
        </a:dk2>
        <a:lt2>
          <a:srgbClr val="E0DED8"/>
        </a:lt2>
        <a:accent1>
          <a:srgbClr val="009FDA"/>
        </a:accent1>
        <a:accent2>
          <a:srgbClr val="001965"/>
        </a:accent2>
        <a:accent3>
          <a:srgbClr val="FFFFFF"/>
        </a:accent3>
        <a:accent4>
          <a:srgbClr val="000000"/>
        </a:accent4>
        <a:accent5>
          <a:srgbClr val="AACDEA"/>
        </a:accent5>
        <a:accent6>
          <a:srgbClr val="00165B"/>
        </a:accent6>
        <a:hlink>
          <a:srgbClr val="E64A0E"/>
        </a:hlink>
        <a:folHlink>
          <a:srgbClr val="82786F"/>
        </a:folHlink>
      </a:clrScheme>
      <a:clrMap bg1="lt1" tx1="dk1" bg2="lt2" tx2="dk2" accent1="accent1" accent2="accent2" accent3="accent3" accent4="accent4" accent5="accent5" accent6="accent6" hlink="hlink" folHlink="folHlink"/>
    </a:extraClrScheme>
    <a:extraClrScheme>
      <a:clrScheme name="PowerPoint_Toolbox 2">
        <a:dk1>
          <a:srgbClr val="000000"/>
        </a:dk1>
        <a:lt1>
          <a:srgbClr val="FFFFFF"/>
        </a:lt1>
        <a:dk2>
          <a:srgbClr val="AEA79F"/>
        </a:dk2>
        <a:lt2>
          <a:srgbClr val="E0DED8"/>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82786F"/>
        </a:folHlink>
      </a:clrScheme>
      <a:clrMap bg1="lt1" tx1="dk1" bg2="lt2" tx2="dk2" accent1="accent1" accent2="accent2" accent3="accent3" accent4="accent4" accent5="accent5" accent6="accent6" hlink="hlink" folHlink="folHlink"/>
    </a:extraClrScheme>
    <a:extraClrScheme>
      <a:clrScheme name="PowerPoint_Toolbox 3">
        <a:dk1>
          <a:srgbClr val="000000"/>
        </a:dk1>
        <a:lt1>
          <a:srgbClr val="FFFFFF"/>
        </a:lt1>
        <a:dk2>
          <a:srgbClr val="AEA79F"/>
        </a:dk2>
        <a:lt2>
          <a:srgbClr val="E64A0E"/>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82786F"/>
        </a:folHlink>
      </a:clrScheme>
      <a:clrMap bg1="lt1" tx1="dk1" bg2="lt2" tx2="dk2" accent1="accent1" accent2="accent2" accent3="accent3" accent4="accent4" accent5="accent5" accent6="accent6" hlink="hlink" folHlink="folHlink"/>
    </a:extraClrScheme>
    <a:extraClrScheme>
      <a:clrScheme name="PowerPoint_Toolbox 4">
        <a:dk1>
          <a:srgbClr val="000000"/>
        </a:dk1>
        <a:lt1>
          <a:srgbClr val="FFFFFF"/>
        </a:lt1>
        <a:dk2>
          <a:srgbClr val="AEA79F"/>
        </a:dk2>
        <a:lt2>
          <a:srgbClr val="E0DED8"/>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009FDA"/>
        </a:folHlink>
      </a:clrScheme>
      <a:clrMap bg1="lt1" tx1="dk1" bg2="lt2" tx2="dk2" accent1="accent1" accent2="accent2" accent3="accent3" accent4="accent4" accent5="accent5" accent6="accent6" hlink="hlink" folHlink="folHlink"/>
    </a:extraClrScheme>
    <a:extraClrScheme>
      <a:clrScheme name="PowerPoint_Toolbox 5">
        <a:dk1>
          <a:srgbClr val="000000"/>
        </a:dk1>
        <a:lt1>
          <a:srgbClr val="FFFFFF"/>
        </a:lt1>
        <a:dk2>
          <a:srgbClr val="001965"/>
        </a:dk2>
        <a:lt2>
          <a:srgbClr val="001965"/>
        </a:lt2>
        <a:accent1>
          <a:srgbClr val="009FDA"/>
        </a:accent1>
        <a:accent2>
          <a:srgbClr val="82786F"/>
        </a:accent2>
        <a:accent3>
          <a:srgbClr val="FFFFFF"/>
        </a:accent3>
        <a:accent4>
          <a:srgbClr val="000000"/>
        </a:accent4>
        <a:accent5>
          <a:srgbClr val="AACDEA"/>
        </a:accent5>
        <a:accent6>
          <a:srgbClr val="756C64"/>
        </a:accent6>
        <a:hlink>
          <a:srgbClr val="009FDA"/>
        </a:hlink>
        <a:folHlink>
          <a:srgbClr val="009FDA"/>
        </a:folHlink>
      </a:clrScheme>
      <a:clrMap bg1="lt1" tx1="dk1" bg2="lt2" tx2="dk2" accent1="accent1" accent2="accent2" accent3="accent3" accent4="accent4" accent5="accent5" accent6="accent6" hlink="hlink" folHlink="folHlink"/>
    </a:extraClrScheme>
    <a:extraClrScheme>
      <a:clrScheme name="PowerPoint_Toolbox 6">
        <a:dk1>
          <a:srgbClr val="000000"/>
        </a:dk1>
        <a:lt1>
          <a:srgbClr val="FFFFFF"/>
        </a:lt1>
        <a:dk2>
          <a:srgbClr val="001965"/>
        </a:dk2>
        <a:lt2>
          <a:srgbClr val="82786F"/>
        </a:lt2>
        <a:accent1>
          <a:srgbClr val="009FDA"/>
        </a:accent1>
        <a:accent2>
          <a:srgbClr val="82786F"/>
        </a:accent2>
        <a:accent3>
          <a:srgbClr val="FFFFFF"/>
        </a:accent3>
        <a:accent4>
          <a:srgbClr val="000000"/>
        </a:accent4>
        <a:accent5>
          <a:srgbClr val="AACDEA"/>
        </a:accent5>
        <a:accent6>
          <a:srgbClr val="756C64"/>
        </a:accent6>
        <a:hlink>
          <a:srgbClr val="009FDA"/>
        </a:hlink>
        <a:folHlink>
          <a:srgbClr val="009FDA"/>
        </a:folHlink>
      </a:clrScheme>
      <a:clrMap bg1="lt1" tx1="dk1" bg2="lt2" tx2="dk2" accent1="accent1" accent2="accent2" accent3="accent3" accent4="accent4" accent5="accent5" accent6="accent6" hlink="hlink" folHlink="folHlink"/>
    </a:extraClrScheme>
    <a:extraClrScheme>
      <a:clrScheme name="PowerPoint_Toolbox 7">
        <a:dk1>
          <a:srgbClr val="000000"/>
        </a:dk1>
        <a:lt1>
          <a:srgbClr val="FFFFFF"/>
        </a:lt1>
        <a:dk2>
          <a:srgbClr val="001965"/>
        </a:dk2>
        <a:lt2>
          <a:srgbClr val="82786F"/>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009FDA"/>
        </a:folHlink>
      </a:clrScheme>
      <a:clrMap bg1="lt1" tx1="dk1" bg2="lt2" tx2="dk2" accent1="accent1" accent2="accent2" accent3="accent3" accent4="accent4" accent5="accent5" accent6="accent6" hlink="hlink" folHlink="folHlink"/>
    </a:extraClrScheme>
    <a:extraClrScheme>
      <a:clrScheme name="PowerPoint_Toolbox 8">
        <a:dk1>
          <a:srgbClr val="000000"/>
        </a:dk1>
        <a:lt1>
          <a:srgbClr val="FFFFFF"/>
        </a:lt1>
        <a:dk2>
          <a:srgbClr val="82786F"/>
        </a:dk2>
        <a:lt2>
          <a:srgbClr val="82786F"/>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009FDA"/>
        </a:folHlink>
      </a:clrScheme>
      <a:clrMap bg1="lt1" tx1="dk1" bg2="lt2" tx2="dk2" accent1="accent1" accent2="accent2" accent3="accent3" accent4="accent4" accent5="accent5" accent6="accent6" hlink="hlink" folHlink="folHlink"/>
    </a:extraClrScheme>
    <a:extraClrScheme>
      <a:clrScheme name="PowerPoint_Toolbox 9">
        <a:dk1>
          <a:srgbClr val="000000"/>
        </a:dk1>
        <a:lt1>
          <a:srgbClr val="FFFFFF"/>
        </a:lt1>
        <a:dk2>
          <a:srgbClr val="AEA79F"/>
        </a:dk2>
        <a:lt2>
          <a:srgbClr val="E0DED8"/>
        </a:lt2>
        <a:accent1>
          <a:srgbClr val="009FDA"/>
        </a:accent1>
        <a:accent2>
          <a:srgbClr val="001965"/>
        </a:accent2>
        <a:accent3>
          <a:srgbClr val="FFFFFF"/>
        </a:accent3>
        <a:accent4>
          <a:srgbClr val="000000"/>
        </a:accent4>
        <a:accent5>
          <a:srgbClr val="AACDEA"/>
        </a:accent5>
        <a:accent6>
          <a:srgbClr val="00165B"/>
        </a:accent6>
        <a:hlink>
          <a:srgbClr val="009FDA"/>
        </a:hlink>
        <a:folHlink>
          <a:srgbClr val="E64A0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1800" b="1" i="0" u="none" strike="noStrike" cap="none" normalizeH="0" baseline="0" smtClean="0">
            <a:ln>
              <a:noFill/>
            </a:ln>
            <a:solidFill>
              <a:srgbClr val="001965"/>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1800" b="1" i="0" u="none" strike="noStrike" cap="none" normalizeH="0" baseline="0" smtClean="0">
            <a:ln>
              <a:noFill/>
            </a:ln>
            <a:solidFill>
              <a:srgbClr val="001965"/>
            </a:solidFill>
            <a:effectLst/>
            <a:latin typeface="Verdana" pitchFamily="34" charset="0"/>
            <a:cs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Kontortema">
  <a:themeElements>
    <a:clrScheme name="">
      <a:dk1>
        <a:srgbClr val="000000"/>
      </a:dk1>
      <a:lt1>
        <a:srgbClr val="FFFFFF"/>
      </a:lt1>
      <a:dk2>
        <a:srgbClr val="001965"/>
      </a:dk2>
      <a:lt2>
        <a:srgbClr val="8DA2CC"/>
      </a:lt2>
      <a:accent1>
        <a:srgbClr val="00B7FF"/>
      </a:accent1>
      <a:accent2>
        <a:srgbClr val="001965"/>
      </a:accent2>
      <a:accent3>
        <a:srgbClr val="FFFFFF"/>
      </a:accent3>
      <a:accent4>
        <a:srgbClr val="000000"/>
      </a:accent4>
      <a:accent5>
        <a:srgbClr val="AAD8FF"/>
      </a:accent5>
      <a:accent6>
        <a:srgbClr val="00165B"/>
      </a:accent6>
      <a:hlink>
        <a:srgbClr val="E64A0E"/>
      </a:hlink>
      <a:folHlink>
        <a:srgbClr val="8B7D7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ontortema">
  <a:themeElements>
    <a:clrScheme name="">
      <a:dk1>
        <a:srgbClr val="000000"/>
      </a:dk1>
      <a:lt1>
        <a:srgbClr val="FFFFFF"/>
      </a:lt1>
      <a:dk2>
        <a:srgbClr val="001965"/>
      </a:dk2>
      <a:lt2>
        <a:srgbClr val="8DA2CC"/>
      </a:lt2>
      <a:accent1>
        <a:srgbClr val="00B7FF"/>
      </a:accent1>
      <a:accent2>
        <a:srgbClr val="001965"/>
      </a:accent2>
      <a:accent3>
        <a:srgbClr val="FFFFFF"/>
      </a:accent3>
      <a:accent4>
        <a:srgbClr val="000000"/>
      </a:accent4>
      <a:accent5>
        <a:srgbClr val="AAD8FF"/>
      </a:accent5>
      <a:accent6>
        <a:srgbClr val="00165B"/>
      </a:accent6>
      <a:hlink>
        <a:srgbClr val="E64A0E"/>
      </a:hlink>
      <a:folHlink>
        <a:srgbClr val="8B7D7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4114</TotalTime>
  <Words>1208</Words>
  <Application>Microsoft Office PowerPoint</Application>
  <PresentationFormat>Affichage à l'écran (4:3)</PresentationFormat>
  <Paragraphs>175</Paragraphs>
  <Slides>15</Slides>
  <Notes>15</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15</vt:i4>
      </vt:variant>
    </vt:vector>
  </HeadingPairs>
  <TitlesOfParts>
    <vt:vector size="20" baseType="lpstr">
      <vt:lpstr>Verdana</vt:lpstr>
      <vt:lpstr>Arial</vt:lpstr>
      <vt:lpstr>ＭＳ Ｐゴシック</vt:lpstr>
      <vt:lpstr>PowerPoint_Toolbox</vt:lpstr>
      <vt:lpstr>Custom Design</vt:lpstr>
      <vt:lpstr>Prise en charge d'urgence  Partie 3 : Chirurgie chez les enfants  atteints de diabète</vt:lpstr>
      <vt:lpstr>Prise en charge d'urgence</vt:lpstr>
      <vt:lpstr>Chirurgie</vt:lpstr>
      <vt:lpstr>Chirurgie aux échelons 1-2</vt:lpstr>
      <vt:lpstr>Principes généraux</vt:lpstr>
      <vt:lpstr>Petite chirurgie (1)</vt:lpstr>
      <vt:lpstr>Petite chirurgie (2)</vt:lpstr>
      <vt:lpstr>Après l'opération</vt:lpstr>
      <vt:lpstr>Chirurgie lourde</vt:lpstr>
      <vt:lpstr>Pour une intervention chirurgicale programmée</vt:lpstr>
      <vt:lpstr>Avant l'opération</vt:lpstr>
      <vt:lpstr>Pendant et après l'opération</vt:lpstr>
      <vt:lpstr>Pendant et après l'opération</vt:lpstr>
      <vt:lpstr>Questions</vt:lpstr>
      <vt:lpstr>Diapositive 15</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CLUD</dc:creator>
  <cp:lastModifiedBy>DEHAYEM</cp:lastModifiedBy>
  <cp:revision>133</cp:revision>
  <dcterms:created xsi:type="dcterms:W3CDTF">2010-03-21T09:30:48Z</dcterms:created>
  <dcterms:modified xsi:type="dcterms:W3CDTF">2011-05-14T01:17:27Z</dcterms:modified>
</cp:coreProperties>
</file>