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680" r:id="rId2"/>
  </p:sldMasterIdLst>
  <p:notesMasterIdLst>
    <p:notesMasterId r:id="rId42"/>
  </p:notesMasterIdLst>
  <p:handoutMasterIdLst>
    <p:handoutMasterId r:id="rId43"/>
  </p:handoutMasterIdLst>
  <p:sldIdLst>
    <p:sldId id="256" r:id="rId3"/>
    <p:sldId id="321" r:id="rId4"/>
    <p:sldId id="259" r:id="rId5"/>
    <p:sldId id="260" r:id="rId6"/>
    <p:sldId id="261" r:id="rId7"/>
    <p:sldId id="262" r:id="rId8"/>
    <p:sldId id="263" r:id="rId9"/>
    <p:sldId id="264" r:id="rId10"/>
    <p:sldId id="265" r:id="rId11"/>
    <p:sldId id="266" r:id="rId12"/>
    <p:sldId id="322" r:id="rId13"/>
    <p:sldId id="269" r:id="rId14"/>
    <p:sldId id="271" r:id="rId15"/>
    <p:sldId id="278" r:id="rId16"/>
    <p:sldId id="308" r:id="rId17"/>
    <p:sldId id="272" r:id="rId18"/>
    <p:sldId id="270" r:id="rId19"/>
    <p:sldId id="273" r:id="rId20"/>
    <p:sldId id="274" r:id="rId21"/>
    <p:sldId id="275" r:id="rId22"/>
    <p:sldId id="276" r:id="rId23"/>
    <p:sldId id="277" r:id="rId24"/>
    <p:sldId id="279" r:id="rId25"/>
    <p:sldId id="281" r:id="rId26"/>
    <p:sldId id="280" r:id="rId27"/>
    <p:sldId id="282" r:id="rId28"/>
    <p:sldId id="310" r:id="rId29"/>
    <p:sldId id="312" r:id="rId30"/>
    <p:sldId id="283" r:id="rId31"/>
    <p:sldId id="284" r:id="rId32"/>
    <p:sldId id="285" r:id="rId33"/>
    <p:sldId id="286" r:id="rId34"/>
    <p:sldId id="287" r:id="rId35"/>
    <p:sldId id="288" r:id="rId36"/>
    <p:sldId id="289" r:id="rId37"/>
    <p:sldId id="290" r:id="rId38"/>
    <p:sldId id="291" r:id="rId39"/>
    <p:sldId id="319" r:id="rId40"/>
    <p:sldId id="320" r:id="rId41"/>
  </p:sldIdLst>
  <p:sldSz cx="9144000" cy="6858000" type="screen4x3"/>
  <p:notesSz cx="6645275" cy="9896475"/>
  <p:defaultTextStyle>
    <a:defPPr>
      <a:defRPr lang="da-DK"/>
    </a:defPPr>
    <a:lvl1pPr algn="l" rtl="0" fontAlgn="base">
      <a:spcBef>
        <a:spcPct val="0"/>
      </a:spcBef>
      <a:spcAft>
        <a:spcPct val="0"/>
      </a:spcAft>
      <a:defRPr b="1" kern="1200">
        <a:solidFill>
          <a:srgbClr val="001965"/>
        </a:solidFill>
        <a:latin typeface="Verdana" pitchFamily="34" charset="0"/>
        <a:ea typeface="+mn-ea"/>
        <a:cs typeface="+mn-cs"/>
      </a:defRPr>
    </a:lvl1pPr>
    <a:lvl2pPr marL="457200" algn="l" rtl="0" fontAlgn="base">
      <a:spcBef>
        <a:spcPct val="0"/>
      </a:spcBef>
      <a:spcAft>
        <a:spcPct val="0"/>
      </a:spcAft>
      <a:defRPr b="1" kern="1200">
        <a:solidFill>
          <a:srgbClr val="001965"/>
        </a:solidFill>
        <a:latin typeface="Verdana" pitchFamily="34" charset="0"/>
        <a:ea typeface="+mn-ea"/>
        <a:cs typeface="+mn-cs"/>
      </a:defRPr>
    </a:lvl2pPr>
    <a:lvl3pPr marL="914400" algn="l" rtl="0" fontAlgn="base">
      <a:spcBef>
        <a:spcPct val="0"/>
      </a:spcBef>
      <a:spcAft>
        <a:spcPct val="0"/>
      </a:spcAft>
      <a:defRPr b="1" kern="1200">
        <a:solidFill>
          <a:srgbClr val="001965"/>
        </a:solidFill>
        <a:latin typeface="Verdana" pitchFamily="34" charset="0"/>
        <a:ea typeface="+mn-ea"/>
        <a:cs typeface="+mn-cs"/>
      </a:defRPr>
    </a:lvl3pPr>
    <a:lvl4pPr marL="1371600" algn="l" rtl="0" fontAlgn="base">
      <a:spcBef>
        <a:spcPct val="0"/>
      </a:spcBef>
      <a:spcAft>
        <a:spcPct val="0"/>
      </a:spcAft>
      <a:defRPr b="1" kern="1200">
        <a:solidFill>
          <a:srgbClr val="001965"/>
        </a:solidFill>
        <a:latin typeface="Verdana" pitchFamily="34" charset="0"/>
        <a:ea typeface="+mn-ea"/>
        <a:cs typeface="+mn-cs"/>
      </a:defRPr>
    </a:lvl4pPr>
    <a:lvl5pPr marL="1828800" algn="l" rtl="0" fontAlgn="base">
      <a:spcBef>
        <a:spcPct val="0"/>
      </a:spcBef>
      <a:spcAft>
        <a:spcPct val="0"/>
      </a:spcAft>
      <a:defRPr b="1" kern="1200">
        <a:solidFill>
          <a:srgbClr val="001965"/>
        </a:solidFill>
        <a:latin typeface="Verdana" pitchFamily="34" charset="0"/>
        <a:ea typeface="+mn-ea"/>
        <a:cs typeface="+mn-cs"/>
      </a:defRPr>
    </a:lvl5pPr>
    <a:lvl6pPr marL="2286000" algn="l" defTabSz="914400" rtl="0" eaLnBrk="1" latinLnBrk="0" hangingPunct="1">
      <a:defRPr b="1" kern="1200">
        <a:solidFill>
          <a:srgbClr val="001965"/>
        </a:solidFill>
        <a:latin typeface="Verdana" pitchFamily="34" charset="0"/>
        <a:ea typeface="+mn-ea"/>
        <a:cs typeface="+mn-cs"/>
      </a:defRPr>
    </a:lvl6pPr>
    <a:lvl7pPr marL="2743200" algn="l" defTabSz="914400" rtl="0" eaLnBrk="1" latinLnBrk="0" hangingPunct="1">
      <a:defRPr b="1" kern="1200">
        <a:solidFill>
          <a:srgbClr val="001965"/>
        </a:solidFill>
        <a:latin typeface="Verdana" pitchFamily="34" charset="0"/>
        <a:ea typeface="+mn-ea"/>
        <a:cs typeface="+mn-cs"/>
      </a:defRPr>
    </a:lvl7pPr>
    <a:lvl8pPr marL="3200400" algn="l" defTabSz="914400" rtl="0" eaLnBrk="1" latinLnBrk="0" hangingPunct="1">
      <a:defRPr b="1" kern="1200">
        <a:solidFill>
          <a:srgbClr val="001965"/>
        </a:solidFill>
        <a:latin typeface="Verdana" pitchFamily="34" charset="0"/>
        <a:ea typeface="+mn-ea"/>
        <a:cs typeface="+mn-cs"/>
      </a:defRPr>
    </a:lvl8pPr>
    <a:lvl9pPr marL="3657600" algn="l" defTabSz="914400" rtl="0" eaLnBrk="1" latinLnBrk="0" hangingPunct="1">
      <a:defRPr b="1" kern="1200">
        <a:solidFill>
          <a:srgbClr val="001965"/>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2EBC2"/>
    <a:srgbClr val="8DA2CC"/>
    <a:srgbClr val="EDB413"/>
    <a:srgbClr val="E8E6E3"/>
    <a:srgbClr val="C5D0E5"/>
    <a:srgbClr val="A76FDE"/>
    <a:srgbClr val="FA0000"/>
    <a:srgbClr val="EE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951" autoAdjust="0"/>
    <p:restoredTop sz="73535" autoAdjust="0"/>
  </p:normalViewPr>
  <p:slideViewPr>
    <p:cSldViewPr>
      <p:cViewPr varScale="1">
        <p:scale>
          <a:sx n="57" d="100"/>
          <a:sy n="57" d="100"/>
        </p:scale>
        <p:origin x="-1590" y="-84"/>
      </p:cViewPr>
      <p:guideLst>
        <p:guide orient="horz" pos="2160"/>
        <p:guide pos="2880"/>
      </p:guideLst>
    </p:cSldViewPr>
  </p:slideViewPr>
  <p:notesTextViewPr>
    <p:cViewPr>
      <p:scale>
        <a:sx n="200" d="100"/>
        <a:sy n="200" d="100"/>
      </p:scale>
      <p:origin x="0" y="0"/>
    </p:cViewPr>
  </p:notesTextViewPr>
  <p:sorterViewPr>
    <p:cViewPr>
      <p:scale>
        <a:sx n="100" d="100"/>
        <a:sy n="100" d="100"/>
      </p:scale>
      <p:origin x="0" y="4572"/>
    </p:cViewPr>
  </p:sorterViewPr>
  <p:notesViewPr>
    <p:cSldViewPr>
      <p:cViewPr varScale="1">
        <p:scale>
          <a:sx n="53" d="100"/>
          <a:sy n="53" d="100"/>
        </p:scale>
        <p:origin x="-1872" y="-90"/>
      </p:cViewPr>
      <p:guideLst>
        <p:guide orient="horz" pos="3117"/>
        <p:guide pos="209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282" name="Rectangle 2"/>
          <p:cNvSpPr>
            <a:spLocks noGrp="1" noChangeArrowheads="1"/>
          </p:cNvSpPr>
          <p:nvPr>
            <p:ph type="hdr" sz="quarter"/>
          </p:nvPr>
        </p:nvSpPr>
        <p:spPr bwMode="auto">
          <a:xfrm>
            <a:off x="514350" y="233363"/>
            <a:ext cx="3919538" cy="2349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spcBef>
                <a:spcPct val="0"/>
              </a:spcBef>
              <a:defRPr sz="900" b="0">
                <a:solidFill>
                  <a:schemeClr val="tx1"/>
                </a:solidFill>
              </a:defRPr>
            </a:lvl1pPr>
          </a:lstStyle>
          <a:p>
            <a:pPr>
              <a:defRPr/>
            </a:pPr>
            <a:endParaRPr lang="en-GB"/>
          </a:p>
        </p:txBody>
      </p:sp>
      <p:sp>
        <p:nvSpPr>
          <p:cNvPr id="225283" name="Rectangle 3"/>
          <p:cNvSpPr>
            <a:spLocks noGrp="1" noChangeArrowheads="1"/>
          </p:cNvSpPr>
          <p:nvPr>
            <p:ph type="dt" sz="quarter" idx="1"/>
          </p:nvPr>
        </p:nvSpPr>
        <p:spPr bwMode="auto">
          <a:xfrm>
            <a:off x="4433888" y="236538"/>
            <a:ext cx="1679575" cy="233362"/>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spcBef>
                <a:spcPct val="0"/>
              </a:spcBef>
              <a:defRPr sz="900" b="0">
                <a:solidFill>
                  <a:schemeClr val="tx1"/>
                </a:solidFill>
              </a:defRPr>
            </a:lvl1pPr>
          </a:lstStyle>
          <a:p>
            <a:pPr>
              <a:defRPr/>
            </a:pPr>
            <a:endParaRPr lang="en-GB"/>
          </a:p>
        </p:txBody>
      </p:sp>
      <p:sp>
        <p:nvSpPr>
          <p:cNvPr id="225284" name="Rectangle 4"/>
          <p:cNvSpPr>
            <a:spLocks noGrp="1" noChangeArrowheads="1"/>
          </p:cNvSpPr>
          <p:nvPr>
            <p:ph type="ftr" sz="quarter" idx="2"/>
          </p:nvPr>
        </p:nvSpPr>
        <p:spPr bwMode="auto">
          <a:xfrm>
            <a:off x="514350" y="0"/>
            <a:ext cx="3922713" cy="23336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spcBef>
                <a:spcPct val="0"/>
              </a:spcBef>
              <a:defRPr sz="900" b="0">
                <a:solidFill>
                  <a:schemeClr val="tx1"/>
                </a:solidFill>
              </a:defRPr>
            </a:lvl1pPr>
          </a:lstStyle>
          <a:p>
            <a:pPr>
              <a:defRPr/>
            </a:pPr>
            <a:endParaRPr lang="en-GB"/>
          </a:p>
        </p:txBody>
      </p:sp>
      <p:sp>
        <p:nvSpPr>
          <p:cNvPr id="225285" name="Rectangle 5"/>
          <p:cNvSpPr>
            <a:spLocks noGrp="1" noChangeArrowheads="1"/>
          </p:cNvSpPr>
          <p:nvPr>
            <p:ph type="sldNum" sz="quarter" idx="3"/>
          </p:nvPr>
        </p:nvSpPr>
        <p:spPr bwMode="auto">
          <a:xfrm>
            <a:off x="4433888" y="0"/>
            <a:ext cx="1679575" cy="23336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spcBef>
                <a:spcPct val="0"/>
              </a:spcBef>
              <a:defRPr sz="900" b="0">
                <a:solidFill>
                  <a:schemeClr val="hlink"/>
                </a:solidFill>
              </a:defRPr>
            </a:lvl1pPr>
          </a:lstStyle>
          <a:p>
            <a:pPr>
              <a:defRPr/>
            </a:pPr>
            <a:fld id="{0999FC6A-A961-4BF8-9E28-C9AE2FA51C68}" type="slidenum">
              <a:rPr lang="en-GB"/>
              <a:pPr>
                <a:defRPr/>
              </a:pPr>
              <a:t>‹N°›</a:t>
            </a:fld>
            <a:endParaRPr lang="en-GB"/>
          </a:p>
        </p:txBody>
      </p:sp>
      <p:pic>
        <p:nvPicPr>
          <p:cNvPr id="83974" name="Picture 13" descr="NN_m_2c_RGB"/>
          <p:cNvPicPr>
            <a:picLocks noChangeAspect="1" noChangeArrowheads="1"/>
          </p:cNvPicPr>
          <p:nvPr/>
        </p:nvPicPr>
        <p:blipFill>
          <a:blip r:embed="rId2"/>
          <a:srcRect r="9628" b="12732"/>
          <a:stretch>
            <a:fillRect/>
          </a:stretch>
        </p:blipFill>
        <p:spPr bwMode="auto">
          <a:xfrm>
            <a:off x="5538788" y="9239250"/>
            <a:ext cx="635000" cy="565150"/>
          </a:xfrm>
          <a:prstGeom prst="rect">
            <a:avLst/>
          </a:prstGeom>
          <a:noFill/>
          <a:ln w="9525">
            <a:noFill/>
            <a:miter lim="800000"/>
            <a:headEnd/>
            <a:tailEnd/>
          </a:ln>
        </p:spPr>
      </p:pic>
      <p:pic>
        <p:nvPicPr>
          <p:cNvPr id="83975" name="Picture 15" descr="CD_Stacked_BIG®_RGB"/>
          <p:cNvPicPr>
            <a:picLocks noChangeAspect="1" noChangeArrowheads="1"/>
          </p:cNvPicPr>
          <p:nvPr/>
        </p:nvPicPr>
        <p:blipFill>
          <a:blip r:embed="rId3"/>
          <a:srcRect/>
          <a:stretch>
            <a:fillRect/>
          </a:stretch>
        </p:blipFill>
        <p:spPr bwMode="auto">
          <a:xfrm>
            <a:off x="522288" y="9578975"/>
            <a:ext cx="427037" cy="187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830263" y="233363"/>
            <a:ext cx="3398837" cy="2349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spcBef>
                <a:spcPct val="0"/>
              </a:spcBef>
              <a:defRPr sz="1000" b="0">
                <a:solidFill>
                  <a:schemeClr val="tx1"/>
                </a:solidFill>
              </a:defRPr>
            </a:lvl1pPr>
          </a:lstStyle>
          <a:p>
            <a:pPr>
              <a:defRPr/>
            </a:pPr>
            <a:endParaRPr lang="da-DK"/>
          </a:p>
        </p:txBody>
      </p:sp>
      <p:sp>
        <p:nvSpPr>
          <p:cNvPr id="8195" name="Rectangle 3"/>
          <p:cNvSpPr>
            <a:spLocks noGrp="1" noChangeArrowheads="1"/>
          </p:cNvSpPr>
          <p:nvPr>
            <p:ph type="dt" idx="1"/>
          </p:nvPr>
        </p:nvSpPr>
        <p:spPr bwMode="auto">
          <a:xfrm>
            <a:off x="4229100" y="233363"/>
            <a:ext cx="1612900" cy="2349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spcBef>
                <a:spcPct val="0"/>
              </a:spcBef>
              <a:defRPr sz="1000" b="0">
                <a:solidFill>
                  <a:schemeClr val="tx1"/>
                </a:solidFill>
              </a:defRPr>
            </a:lvl1pPr>
          </a:lstStyle>
          <a:p>
            <a:pPr>
              <a:defRPr/>
            </a:pPr>
            <a:endParaRPr lang="da-DK"/>
          </a:p>
        </p:txBody>
      </p:sp>
      <p:sp>
        <p:nvSpPr>
          <p:cNvPr id="44036" name="Rectangle 4"/>
          <p:cNvSpPr>
            <a:spLocks noGrp="1" noRot="1" noChangeAspect="1" noChangeArrowheads="1" noTextEdit="1"/>
          </p:cNvSpPr>
          <p:nvPr>
            <p:ph type="sldImg" idx="2"/>
          </p:nvPr>
        </p:nvSpPr>
        <p:spPr bwMode="auto">
          <a:xfrm>
            <a:off x="538163" y="773113"/>
            <a:ext cx="5594350" cy="4195762"/>
          </a:xfrm>
          <a:prstGeom prst="rect">
            <a:avLst/>
          </a:prstGeom>
          <a:noFill/>
          <a:ln w="9525">
            <a:solidFill>
              <a:schemeClr val="tx1"/>
            </a:solidFill>
            <a:miter lim="800000"/>
            <a:headEnd/>
            <a:tailEnd/>
          </a:ln>
        </p:spPr>
      </p:sp>
      <p:sp>
        <p:nvSpPr>
          <p:cNvPr id="8197" name="Rectangle 5"/>
          <p:cNvSpPr>
            <a:spLocks noGrp="1" noChangeArrowheads="1"/>
          </p:cNvSpPr>
          <p:nvPr>
            <p:ph type="body" sz="quarter" idx="3"/>
          </p:nvPr>
        </p:nvSpPr>
        <p:spPr bwMode="auto">
          <a:xfrm>
            <a:off x="830263" y="5305425"/>
            <a:ext cx="5021262" cy="3657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a-DK" noProof="0" smtClean="0"/>
              <a:t>Click to edit Master text styles</a:t>
            </a:r>
          </a:p>
          <a:p>
            <a:pPr lvl="1"/>
            <a:r>
              <a:rPr lang="da-DK" noProof="0" smtClean="0"/>
              <a:t>Second level</a:t>
            </a:r>
          </a:p>
          <a:p>
            <a:pPr lvl="2"/>
            <a:r>
              <a:rPr lang="da-DK" noProof="0" smtClean="0"/>
              <a:t>Third level</a:t>
            </a:r>
          </a:p>
          <a:p>
            <a:pPr lvl="3"/>
            <a:r>
              <a:rPr lang="da-DK" noProof="0" smtClean="0"/>
              <a:t>Fourth level</a:t>
            </a:r>
          </a:p>
          <a:p>
            <a:pPr lvl="4"/>
            <a:r>
              <a:rPr lang="da-DK" noProof="0" smtClean="0"/>
              <a:t>Fifth level</a:t>
            </a:r>
          </a:p>
        </p:txBody>
      </p:sp>
      <p:sp>
        <p:nvSpPr>
          <p:cNvPr id="8198" name="Rectangle 6"/>
          <p:cNvSpPr>
            <a:spLocks noGrp="1" noChangeArrowheads="1"/>
          </p:cNvSpPr>
          <p:nvPr>
            <p:ph type="ftr" sz="quarter" idx="4"/>
          </p:nvPr>
        </p:nvSpPr>
        <p:spPr bwMode="auto">
          <a:xfrm>
            <a:off x="838200" y="0"/>
            <a:ext cx="3390900" cy="23177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spcBef>
                <a:spcPct val="0"/>
              </a:spcBef>
              <a:defRPr sz="1000" b="0">
                <a:solidFill>
                  <a:schemeClr val="tx1"/>
                </a:solidFill>
              </a:defRPr>
            </a:lvl1pPr>
          </a:lstStyle>
          <a:p>
            <a:pPr>
              <a:defRPr/>
            </a:pPr>
            <a:endParaRPr lang="da-DK"/>
          </a:p>
        </p:txBody>
      </p:sp>
      <p:sp>
        <p:nvSpPr>
          <p:cNvPr id="8199" name="Rectangle 7"/>
          <p:cNvSpPr>
            <a:spLocks noGrp="1" noChangeArrowheads="1"/>
          </p:cNvSpPr>
          <p:nvPr>
            <p:ph type="sldNum" sz="quarter" idx="5"/>
          </p:nvPr>
        </p:nvSpPr>
        <p:spPr bwMode="auto">
          <a:xfrm>
            <a:off x="4229100" y="0"/>
            <a:ext cx="1612900" cy="23336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spcBef>
                <a:spcPct val="0"/>
              </a:spcBef>
              <a:defRPr sz="900" b="0">
                <a:solidFill>
                  <a:schemeClr val="hlink"/>
                </a:solidFill>
              </a:defRPr>
            </a:lvl1pPr>
          </a:lstStyle>
          <a:p>
            <a:pPr>
              <a:defRPr/>
            </a:pPr>
            <a:fld id="{3CD97A89-E5D9-485B-A38C-015863A78188}" type="slidenum">
              <a:rPr lang="da-DK"/>
              <a:pPr>
                <a:defRPr/>
              </a:pPr>
              <a:t>‹N°›</a:t>
            </a:fld>
            <a:endParaRPr lang="da-DK"/>
          </a:p>
        </p:txBody>
      </p:sp>
      <p:pic>
        <p:nvPicPr>
          <p:cNvPr id="44040" name="Picture 16" descr="NN_m_2c_RGB"/>
          <p:cNvPicPr>
            <a:picLocks noChangeAspect="1" noChangeArrowheads="1"/>
          </p:cNvPicPr>
          <p:nvPr/>
        </p:nvPicPr>
        <p:blipFill>
          <a:blip r:embed="rId2"/>
          <a:srcRect r="9628" b="12732"/>
          <a:stretch>
            <a:fillRect/>
          </a:stretch>
        </p:blipFill>
        <p:spPr bwMode="auto">
          <a:xfrm>
            <a:off x="5226050" y="9239250"/>
            <a:ext cx="635000" cy="565150"/>
          </a:xfrm>
          <a:prstGeom prst="rect">
            <a:avLst/>
          </a:prstGeom>
          <a:noFill/>
          <a:ln w="9525">
            <a:noFill/>
            <a:miter lim="800000"/>
            <a:headEnd/>
            <a:tailEnd/>
          </a:ln>
        </p:spPr>
      </p:pic>
      <p:pic>
        <p:nvPicPr>
          <p:cNvPr id="44041" name="Picture 21" descr="CD_Stacked_BIG®_RGB"/>
          <p:cNvPicPr>
            <a:picLocks noChangeAspect="1" noChangeArrowheads="1"/>
          </p:cNvPicPr>
          <p:nvPr/>
        </p:nvPicPr>
        <p:blipFill>
          <a:blip r:embed="rId3"/>
          <a:srcRect/>
          <a:stretch>
            <a:fillRect/>
          </a:stretch>
        </p:blipFill>
        <p:spPr bwMode="auto">
          <a:xfrm>
            <a:off x="835025" y="9578975"/>
            <a:ext cx="427038" cy="187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r>
              <a:rPr lang="da-DK" smtClean="0">
                <a:solidFill>
                  <a:srgbClr val="000000"/>
                </a:solidFill>
                <a:sym typeface="Verdana" pitchFamily="34" charset="0"/>
              </a:rPr>
              <a:t>Cette séance a pour objectif de discuter de la prise en charge courante des enfants atteints de diabète. Cette prise en charge doit être coordonnée à l'échelon 3-4. Le rôle des travailleurs de santé à l'échelon 1-2 est de faciliter la prise en charge de ces enfants. Le matériel présenté au cours de cette séance a donc pour but de vous fournir les principes et priorités du traitement des enfants atteints de diabète, afin que vous soyez capable de faciliter la prise en charge courante de l'enfant et de lui apporter, ainsi qu'à sa famille, un soutien au niveau local.  </a:t>
            </a:r>
          </a:p>
          <a:p>
            <a:pPr eaLnBrk="1" hangingPunct="1"/>
            <a:r>
              <a:rPr lang="da-DK" smtClean="0">
                <a:solidFill>
                  <a:srgbClr val="000000"/>
                </a:solidFill>
                <a:sym typeface="Verdana" pitchFamily="34" charset="0"/>
              </a:rPr>
              <a:t/>
            </a:r>
            <a:br>
              <a:rPr lang="da-DK" smtClean="0">
                <a:solidFill>
                  <a:srgbClr val="000000"/>
                </a:solidFill>
                <a:sym typeface="Verdana" pitchFamily="34" charset="0"/>
              </a:rPr>
            </a:br>
            <a:endParaRPr lang="da-DK" smtClean="0">
              <a:solidFill>
                <a:srgbClr val="000000"/>
              </a:solidFill>
              <a:sym typeface="Verdana" pitchFamily="34" charset="0"/>
            </a:endParaRPr>
          </a:p>
        </p:txBody>
      </p:sp>
      <p:sp>
        <p:nvSpPr>
          <p:cNvPr id="45060" name="Slide Number Placeholder 3"/>
          <p:cNvSpPr>
            <a:spLocks noGrp="1"/>
          </p:cNvSpPr>
          <p:nvPr>
            <p:ph type="sldNum" sz="quarter" idx="5"/>
          </p:nvPr>
        </p:nvSpPr>
        <p:spPr>
          <a:noFill/>
        </p:spPr>
        <p:txBody>
          <a:bodyPr/>
          <a:lstStyle/>
          <a:p>
            <a:pPr eaLnBrk="0" hangingPunct="0">
              <a:buSzPct val="100000"/>
            </a:pPr>
            <a:fld id="{24E4ACDA-6057-4805-ADA3-294FDAE1788E}" type="slidenum">
              <a:rPr lang="da-DK" smtClean="0">
                <a:solidFill>
                  <a:srgbClr val="009FDA"/>
                </a:solidFill>
                <a:sym typeface="Verdana" pitchFamily="34" charset="0"/>
              </a:rPr>
              <a:pPr eaLnBrk="0" hangingPunct="0">
                <a:buSzPct val="100000"/>
              </a:pPr>
              <a:t>1</a:t>
            </a:fld>
            <a:endParaRPr lang="da-DK" smtClean="0">
              <a:solidFill>
                <a:srgbClr val="009FDA"/>
              </a:solidFill>
              <a:sym typeface="Verdana"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r>
              <a:rPr lang="da-DK" smtClean="0">
                <a:solidFill>
                  <a:srgbClr val="000000"/>
                </a:solidFill>
                <a:sym typeface="Verdana" pitchFamily="34" charset="0"/>
              </a:rPr>
              <a:t>L’insuline NPH, ou Neutral Protamine Hagedorn (par exemple Insulatard de Novo Nordisk et Humulin N d’Eli Lilly), est une suspension d'insuline-zinc cristalline associée à un polypeptide porteur d'une charge positive : la protamine. Injectée par voie sous-cutanée, elle présente une durée d'action intermédiaire, plus longue que celle des insulines ordinaires. L’insuline NPH se caractérise par un délai d'action de 2 à 4 heures et une durée d'action de 10 à 18 heures. Son pic d’action est variable.</a:t>
            </a:r>
          </a:p>
        </p:txBody>
      </p:sp>
      <p:sp>
        <p:nvSpPr>
          <p:cNvPr id="53252" name="Slide Number Placeholder 3"/>
          <p:cNvSpPr>
            <a:spLocks noGrp="1"/>
          </p:cNvSpPr>
          <p:nvPr>
            <p:ph type="sldNum" sz="quarter" idx="5"/>
          </p:nvPr>
        </p:nvSpPr>
        <p:spPr>
          <a:noFill/>
        </p:spPr>
        <p:txBody>
          <a:bodyPr/>
          <a:lstStyle/>
          <a:p>
            <a:pPr eaLnBrk="0" hangingPunct="0">
              <a:buSzPct val="100000"/>
            </a:pPr>
            <a:fld id="{0CC6085F-10B4-4096-A5D0-B127180EDE58}" type="slidenum">
              <a:rPr lang="da-DK" smtClean="0">
                <a:solidFill>
                  <a:srgbClr val="009FDA"/>
                </a:solidFill>
                <a:sym typeface="Verdana" pitchFamily="34" charset="0"/>
              </a:rPr>
              <a:pPr eaLnBrk="0" hangingPunct="0">
                <a:buSzPct val="100000"/>
              </a:pPr>
              <a:t>10</a:t>
            </a:fld>
            <a:endParaRPr lang="da-DK" smtClean="0">
              <a:solidFill>
                <a:srgbClr val="009FDA"/>
              </a:solidFill>
              <a:sym typeface="Verdana"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3CD97A89-E5D9-485B-A38C-015863A78188}" type="slidenum">
              <a:rPr lang="da-DK" smtClean="0"/>
              <a:pPr>
                <a:defRPr/>
              </a:pPr>
              <a:t>11</a:t>
            </a:fld>
            <a:endParaRPr lang="da-DK"/>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xfrm>
            <a:off x="531813" y="5103813"/>
            <a:ext cx="5930900" cy="3656012"/>
          </a:xfrm>
          <a:noFill/>
          <a:ln/>
        </p:spPr>
        <p:txBody>
          <a:bodyPr/>
          <a:lstStyle/>
          <a:p>
            <a:pPr eaLnBrk="1" hangingPunct="1"/>
            <a:r>
              <a:rPr lang="da-DK" smtClean="0">
                <a:solidFill>
                  <a:srgbClr val="000000"/>
                </a:solidFill>
                <a:sym typeface="Verdana" pitchFamily="34" charset="0"/>
              </a:rPr>
              <a:t>Des mélanges d’insulines d'action prolongée et d'action rapide sont couramment utilisés pour couvrir à la fois le besoin basal et l'augmentation des besoins après une prise alimentaire.  </a:t>
            </a:r>
          </a:p>
          <a:p>
            <a:pPr eaLnBrk="1" hangingPunct="1"/>
            <a:r>
              <a:rPr lang="da-DK" smtClean="0">
                <a:solidFill>
                  <a:srgbClr val="000000"/>
                </a:solidFill>
                <a:sym typeface="Verdana" pitchFamily="34" charset="0"/>
              </a:rPr>
              <a:t>Des mélanges en proportions fixes permettent de combiner l'action rapide et l'action prolongée. Afin de les utiliser correctement, il est important de connaître la quantité d'insuline d'action rapide qu’ils renferment afin d’adapter leur administration à l'apport alimentaire. Le délai d'action de ces mélanges est celui de l'insuline d'action rapide alors que leur durée d'action correspond à celle de la composante NPH ou protamine (insuline d'action prolongée). On observe alors deux pics d'action : celui de la composante rapide et celui de la composante protamine.</a:t>
            </a:r>
          </a:p>
          <a:p>
            <a:pPr eaLnBrk="1" hangingPunct="1"/>
            <a:r>
              <a:rPr lang="da-DK" smtClean="0">
                <a:solidFill>
                  <a:srgbClr val="000000"/>
                </a:solidFill>
                <a:sym typeface="Verdana" pitchFamily="34" charset="0"/>
              </a:rPr>
              <a:t>Ainsi, le Mixtard 70/30 est un mélange contenant 30 % d’Actrapid (action rapide) et 70 % d’Insulatard (insuline protamine d'action intermédiaire). Dix unités de Mixtard 70/30 équivalent à 7 unités d’Insulatard et 3 unités d’Actrapid. Ces mélanges en proportions fixes sont le plus souvent utilisés dans les traitements comportant deux injections par jour. </a:t>
            </a:r>
          </a:p>
          <a:p>
            <a:pPr eaLnBrk="1" hangingPunct="1"/>
            <a:r>
              <a:rPr lang="da-DK" smtClean="0">
                <a:solidFill>
                  <a:srgbClr val="000000"/>
                </a:solidFill>
                <a:sym typeface="Verdana" pitchFamily="34" charset="0"/>
              </a:rPr>
              <a:t>Il est possible de combiner dans la même seringue de l'insuline ordinaire ou des analogues rapides avec des insulines à base de protamine. </a:t>
            </a:r>
            <a:r>
              <a:rPr lang="da-DK" b="1" smtClean="0">
                <a:solidFill>
                  <a:srgbClr val="000000"/>
                </a:solidFill>
                <a:sym typeface="Verdana" pitchFamily="34" charset="0"/>
              </a:rPr>
              <a:t>L'insuline d'action rapide doit toujours être aspirée en premier dans la seringue. </a:t>
            </a:r>
            <a:r>
              <a:rPr lang="da-DK" smtClean="0">
                <a:solidFill>
                  <a:srgbClr val="000000"/>
                </a:solidFill>
                <a:sym typeface="Verdana" pitchFamily="34" charset="0"/>
              </a:rPr>
              <a:t>Il s'agit d'une méthode souple. La dose d'insuline d'action rapide est modifiable quotidiennement selon les apports alimentaires et l'activité physique, ce qui permet de créer des mélanges dans des proportions qui sont adaptées à l'enfant.</a:t>
            </a:r>
          </a:p>
        </p:txBody>
      </p:sp>
      <p:sp>
        <p:nvSpPr>
          <p:cNvPr id="56324" name="Slide Number Placeholder 3"/>
          <p:cNvSpPr>
            <a:spLocks noGrp="1"/>
          </p:cNvSpPr>
          <p:nvPr>
            <p:ph type="sldNum" sz="quarter" idx="5"/>
          </p:nvPr>
        </p:nvSpPr>
        <p:spPr>
          <a:noFill/>
        </p:spPr>
        <p:txBody>
          <a:bodyPr/>
          <a:lstStyle/>
          <a:p>
            <a:pPr eaLnBrk="0" hangingPunct="0">
              <a:buSzPct val="100000"/>
            </a:pPr>
            <a:fld id="{91040B27-5320-404E-AD6F-72E34BCC451C}" type="slidenum">
              <a:rPr lang="da-DK" smtClean="0">
                <a:solidFill>
                  <a:srgbClr val="009FDA"/>
                </a:solidFill>
                <a:sym typeface="Verdana" pitchFamily="34" charset="0"/>
              </a:rPr>
              <a:pPr eaLnBrk="0" hangingPunct="0">
                <a:buSzPct val="100000"/>
              </a:pPr>
              <a:t>12</a:t>
            </a:fld>
            <a:endParaRPr lang="da-DK" smtClean="0">
              <a:solidFill>
                <a:srgbClr val="009FDA"/>
              </a:solidFill>
              <a:sym typeface="Verdana"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eaLnBrk="1" hangingPunct="1"/>
            <a:r>
              <a:rPr lang="da-DK" smtClean="0">
                <a:solidFill>
                  <a:srgbClr val="000000"/>
                </a:solidFill>
                <a:sym typeface="Verdana" pitchFamily="34" charset="0"/>
              </a:rPr>
              <a:t>Il n'est pas possible de créer une préparation d'insuline idéale, mais on peut obtenir un bon contrôle de la glycémie avec tout type d’insuline. Le choix de l'insuline doit se faire au cas par cas, en fonction des besoins du patient, du type d’action souhaité et de la disponibilité et du coût de l'insuline. </a:t>
            </a:r>
          </a:p>
          <a:p>
            <a:pPr eaLnBrk="1" hangingPunct="1"/>
            <a:r>
              <a:rPr lang="da-DK" smtClean="0">
                <a:solidFill>
                  <a:srgbClr val="000000"/>
                </a:solidFill>
                <a:sym typeface="Verdana" pitchFamily="34" charset="0"/>
              </a:rPr>
              <a:t>Soyez attentif à la concentration de l'insuline. Dans la plupart des pays, l'insuline est disponible sous la forme U-100, qui contient 100 unités par millilitre. Toutefois, l'insuline U-40 (40 unités/ml) est encore utilisée dans certaines régions du monde. Il est important de vérifier que vous utilisez une insuline de concentration adaptée avec des seringues portant le marquage approprié.</a:t>
            </a:r>
          </a:p>
          <a:p>
            <a:pPr eaLnBrk="1" hangingPunct="1"/>
            <a:r>
              <a:rPr lang="da-DK" smtClean="0">
                <a:solidFill>
                  <a:srgbClr val="000000"/>
                </a:solidFill>
                <a:sym typeface="Verdana" pitchFamily="34" charset="0"/>
              </a:rPr>
              <a:t>N'oubliez pas que l'insuline doit être correctement conservée et que la réussite dépend entièrement de la manière dont le traitement est suivi.</a:t>
            </a:r>
          </a:p>
        </p:txBody>
      </p:sp>
      <p:sp>
        <p:nvSpPr>
          <p:cNvPr id="57348" name="Slide Number Placeholder 3"/>
          <p:cNvSpPr>
            <a:spLocks noGrp="1"/>
          </p:cNvSpPr>
          <p:nvPr>
            <p:ph type="sldNum" sz="quarter" idx="5"/>
          </p:nvPr>
        </p:nvSpPr>
        <p:spPr>
          <a:noFill/>
        </p:spPr>
        <p:txBody>
          <a:bodyPr/>
          <a:lstStyle/>
          <a:p>
            <a:pPr eaLnBrk="0" hangingPunct="0">
              <a:buSzPct val="100000"/>
            </a:pPr>
            <a:fld id="{D8F8CB19-50CD-437D-A79B-526A7159D2D4}" type="slidenum">
              <a:rPr lang="da-DK" smtClean="0">
                <a:solidFill>
                  <a:srgbClr val="009FDA"/>
                </a:solidFill>
                <a:sym typeface="Verdana" pitchFamily="34" charset="0"/>
              </a:rPr>
              <a:pPr eaLnBrk="0" hangingPunct="0">
                <a:buSzPct val="100000"/>
              </a:pPr>
              <a:t>13</a:t>
            </a:fld>
            <a:endParaRPr lang="da-DK" smtClean="0">
              <a:solidFill>
                <a:srgbClr val="009FDA"/>
              </a:solidFill>
              <a:sym typeface="Verdana"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r>
              <a:rPr lang="da-DK" smtClean="0">
                <a:solidFill>
                  <a:srgbClr val="000000"/>
                </a:solidFill>
                <a:sym typeface="Verdana" pitchFamily="34" charset="0"/>
              </a:rPr>
              <a:t>Cette diapositive illustre deux traitements insuliniques différents. Un traitement avec deux injections par jour peut être utilisé (il est communément utilisé dans de nombreux pays). Il combine l'insuline d'action rapide et l'insuline d'action prolongée avant le petit-déjeuner et le repas du soir. Ce traitement peut comporter une insuline prémélangée ou un mélange adapté aux besoins de l'enfant. À cause d'un pic d'insuline relativement élevé au milieu de la journée, ce traitement exige que les repas soient pris régulièrement dans la journée. Outre ces doses fixes quotidiennes, le traitement exige aussi une planification des repas semblable chaque jour.</a:t>
            </a:r>
          </a:p>
          <a:p>
            <a:pPr eaLnBrk="1" hangingPunct="1"/>
            <a:r>
              <a:rPr lang="da-DK" smtClean="0">
                <a:solidFill>
                  <a:srgbClr val="000000"/>
                </a:solidFill>
                <a:sym typeface="Verdana" pitchFamily="34" charset="0"/>
              </a:rPr>
              <a:t>Un traitement avec des injections quotidiennes multiples comporte de plus petites doses d'insuline d'action prolongée administrées deux fois par jour et d'insuline d'action rapide à chaque repas. Cette pratique permet une plus grande flexibilité du dosage de l'insuline à l'heure des repas, selon la quantité et le type de nourriture absorbée. La dose peut aussi être adaptée selon le taux de glucose sanguin.</a:t>
            </a:r>
          </a:p>
        </p:txBody>
      </p:sp>
      <p:sp>
        <p:nvSpPr>
          <p:cNvPr id="58372" name="Slide Number Placeholder 3"/>
          <p:cNvSpPr>
            <a:spLocks noGrp="1"/>
          </p:cNvSpPr>
          <p:nvPr>
            <p:ph type="sldNum" sz="quarter" idx="5"/>
          </p:nvPr>
        </p:nvSpPr>
        <p:spPr>
          <a:noFill/>
        </p:spPr>
        <p:txBody>
          <a:bodyPr/>
          <a:lstStyle/>
          <a:p>
            <a:pPr eaLnBrk="0" hangingPunct="0">
              <a:buSzPct val="100000"/>
            </a:pPr>
            <a:fld id="{9B0D0924-ACA9-4235-B3AE-900829C644C4}" type="slidenum">
              <a:rPr lang="da-DK" smtClean="0">
                <a:solidFill>
                  <a:srgbClr val="009FDA"/>
                </a:solidFill>
                <a:sym typeface="Verdana" pitchFamily="34" charset="0"/>
              </a:rPr>
              <a:pPr eaLnBrk="0" hangingPunct="0">
                <a:buSzPct val="100000"/>
              </a:pPr>
              <a:t>14</a:t>
            </a:fld>
            <a:endParaRPr lang="da-DK" smtClean="0">
              <a:solidFill>
                <a:srgbClr val="009FDA"/>
              </a:solidFill>
              <a:sym typeface="Verdana"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r>
              <a:rPr lang="da-DK" smtClean="0">
                <a:solidFill>
                  <a:srgbClr val="000000"/>
                </a:solidFill>
                <a:sym typeface="Verdana" pitchFamily="34" charset="0"/>
              </a:rPr>
              <a:t>Cette diapositive illustre deux traitements insuliniques différents. Un traitement avec deux injections par jour peut être utilisé (il est communément utilisé dans de nombreux pays). Il combine l'insuline d'action rapide et l'insuline d'action prolongée avant le petit-déjeuner et le repas du soir. Ce traitement peut comporter une insuline prémélangée ou un mélange adapté aux besoins de l'enfant. À cause d'un pic d'insuline relativement élevé au milieu de la journée, ce traitement exige que les repas soient pris régulièrement dans la journée. Outre ces doses fixes quotidiennes, il exige aussi une planification des repas semblable chaque jour.</a:t>
            </a:r>
          </a:p>
          <a:p>
            <a:pPr eaLnBrk="1" hangingPunct="1"/>
            <a:r>
              <a:rPr lang="da-DK" smtClean="0">
                <a:solidFill>
                  <a:srgbClr val="000000"/>
                </a:solidFill>
                <a:sym typeface="Verdana" pitchFamily="34" charset="0"/>
              </a:rPr>
              <a:t>Un traitement avec des injections quotidiennes multiples comporte de plus petites doses d'insuline d'action prolongée administrées deux fois par jour et d'insuline d'action rapide à chaque repas. Cette pratique permet une plus grande flexibilité du dosage de l'insuline à l'heure des repas, selon la quantité et le type de nourriture absorbée. La dose peut aussi être adaptée selon le taux de glucose sanguin.</a:t>
            </a:r>
          </a:p>
        </p:txBody>
      </p:sp>
      <p:sp>
        <p:nvSpPr>
          <p:cNvPr id="59396" name="Slide Number Placeholder 3"/>
          <p:cNvSpPr txBox="1">
            <a:spLocks noGrp="1"/>
          </p:cNvSpPr>
          <p:nvPr/>
        </p:nvSpPr>
        <p:spPr bwMode="auto">
          <a:xfrm>
            <a:off x="4229100" y="0"/>
            <a:ext cx="1612900" cy="233363"/>
          </a:xfrm>
          <a:prstGeom prst="rect">
            <a:avLst/>
          </a:prstGeom>
          <a:noFill/>
          <a:ln w="9525">
            <a:noFill/>
            <a:miter lim="800000"/>
            <a:headEnd/>
            <a:tailEnd/>
          </a:ln>
        </p:spPr>
        <p:txBody>
          <a:bodyPr lIns="0" tIns="0" rIns="0" bIns="0" anchor="ctr"/>
          <a:lstStyle/>
          <a:p>
            <a:pPr algn="r" eaLnBrk="0" hangingPunct="0">
              <a:buSzPct val="100000"/>
            </a:pPr>
            <a:fld id="{2A3C11E1-0B59-41E9-9ABA-06E24F77ED8C}" type="slidenum">
              <a:rPr lang="da-DK" sz="900" b="0">
                <a:solidFill>
                  <a:srgbClr val="009FDA"/>
                </a:solidFill>
                <a:sym typeface="Verdana" pitchFamily="34" charset="0"/>
              </a:rPr>
              <a:pPr algn="r" eaLnBrk="0" hangingPunct="0">
                <a:buSzPct val="100000"/>
              </a:pPr>
              <a:t>15</a:t>
            </a:fld>
            <a:endParaRPr lang="da-DK" sz="900" b="0">
              <a:solidFill>
                <a:srgbClr val="009FDA"/>
              </a:solidFill>
              <a:sym typeface="Verdana"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r>
              <a:rPr lang="da-DK" smtClean="0">
                <a:solidFill>
                  <a:srgbClr val="000000"/>
                </a:solidFill>
                <a:sym typeface="Verdana" pitchFamily="34" charset="0"/>
              </a:rPr>
              <a:t>Comme vous serez amené à le raconter, les tests de glycémie font partie intégrante d'une bonne prise en charge du diabète. Dans la mesure où les bandelettes coûtent cher, elles ne sont pas communément utilisées dans la pratique clinique.</a:t>
            </a:r>
            <a:br>
              <a:rPr lang="da-DK" smtClean="0">
                <a:solidFill>
                  <a:srgbClr val="000000"/>
                </a:solidFill>
                <a:sym typeface="Verdana" pitchFamily="34" charset="0"/>
              </a:rPr>
            </a:br>
            <a:endParaRPr lang="da-DK" smtClean="0">
              <a:solidFill>
                <a:srgbClr val="000000"/>
              </a:solidFill>
              <a:sym typeface="Verdana" pitchFamily="34" charset="0"/>
            </a:endParaRPr>
          </a:p>
        </p:txBody>
      </p:sp>
      <p:sp>
        <p:nvSpPr>
          <p:cNvPr id="60420" name="Slide Number Placeholder 3"/>
          <p:cNvSpPr>
            <a:spLocks noGrp="1"/>
          </p:cNvSpPr>
          <p:nvPr>
            <p:ph type="sldNum" sz="quarter" idx="5"/>
          </p:nvPr>
        </p:nvSpPr>
        <p:spPr>
          <a:noFill/>
        </p:spPr>
        <p:txBody>
          <a:bodyPr/>
          <a:lstStyle/>
          <a:p>
            <a:pPr eaLnBrk="0" hangingPunct="0">
              <a:buSzPct val="100000"/>
            </a:pPr>
            <a:fld id="{2BF2DFF2-44FD-4FB1-914B-B025FD47EB23}" type="slidenum">
              <a:rPr lang="da-DK" smtClean="0">
                <a:solidFill>
                  <a:srgbClr val="009FDA"/>
                </a:solidFill>
                <a:sym typeface="Verdana" pitchFamily="34" charset="0"/>
              </a:rPr>
              <a:pPr eaLnBrk="0" hangingPunct="0">
                <a:buSzPct val="100000"/>
              </a:pPr>
              <a:t>16</a:t>
            </a:fld>
            <a:endParaRPr lang="da-DK" smtClean="0">
              <a:solidFill>
                <a:srgbClr val="009FDA"/>
              </a:solidFill>
              <a:sym typeface="Verdana"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r>
              <a:rPr lang="da-DK" smtClean="0">
                <a:solidFill>
                  <a:srgbClr val="000000"/>
                </a:solidFill>
                <a:sym typeface="Verdana" pitchFamily="34" charset="0"/>
              </a:rPr>
              <a:t>Pour traiter le diabète avec de l'insuline, il est indispensable de savoir précisément la manière dont la glycémie de chaque patient évolue au fil de la journée. Les tests de glycémie permettent de savoir à quels moments le patient présente des risques d'hyperglycémie ou d'hypoglycémie. La glycémie peut être liée au type et à la dose d'insuline utilisée, aux habitudes alimentaires, à l'activité physique et à la maladie.</a:t>
            </a:r>
          </a:p>
          <a:p>
            <a:pPr eaLnBrk="1" hangingPunct="1"/>
            <a:r>
              <a:rPr lang="da-DK" smtClean="0">
                <a:solidFill>
                  <a:srgbClr val="000000"/>
                </a:solidFill>
                <a:sym typeface="Verdana" pitchFamily="34" charset="0"/>
              </a:rPr>
              <a:t>Ces informations sont essentielles pour définir la quantité et le type d'insuline dont le patient a besoin, ainsi que les moments les plus appropriés pour l'administrer.</a:t>
            </a:r>
          </a:p>
        </p:txBody>
      </p:sp>
      <p:sp>
        <p:nvSpPr>
          <p:cNvPr id="61444" name="Slide Number Placeholder 3"/>
          <p:cNvSpPr>
            <a:spLocks noGrp="1"/>
          </p:cNvSpPr>
          <p:nvPr>
            <p:ph type="sldNum" sz="quarter" idx="5"/>
          </p:nvPr>
        </p:nvSpPr>
        <p:spPr>
          <a:noFill/>
        </p:spPr>
        <p:txBody>
          <a:bodyPr/>
          <a:lstStyle/>
          <a:p>
            <a:pPr eaLnBrk="0" hangingPunct="0">
              <a:buSzPct val="100000"/>
            </a:pPr>
            <a:fld id="{98E8FBCF-E3B8-4C8B-ADA1-AAE81A6F249F}" type="slidenum">
              <a:rPr lang="da-DK" smtClean="0">
                <a:solidFill>
                  <a:srgbClr val="009FDA"/>
                </a:solidFill>
                <a:sym typeface="Verdana" pitchFamily="34" charset="0"/>
              </a:rPr>
              <a:pPr eaLnBrk="0" hangingPunct="0">
                <a:buSzPct val="100000"/>
              </a:pPr>
              <a:t>17</a:t>
            </a:fld>
            <a:endParaRPr lang="da-DK" smtClean="0">
              <a:solidFill>
                <a:srgbClr val="009FDA"/>
              </a:solidFill>
              <a:sym typeface="Verdana"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xfrm>
            <a:off x="531813" y="5111750"/>
            <a:ext cx="5722937" cy="3654425"/>
          </a:xfrm>
          <a:noFill/>
          <a:ln/>
        </p:spPr>
        <p:txBody>
          <a:bodyPr/>
          <a:lstStyle/>
          <a:p>
            <a:pPr eaLnBrk="1" hangingPunct="1"/>
            <a:r>
              <a:rPr lang="da-DK" smtClean="0">
                <a:solidFill>
                  <a:srgbClr val="000000"/>
                </a:solidFill>
                <a:sym typeface="Verdana" pitchFamily="34" charset="0"/>
              </a:rPr>
              <a:t>Si un patient mesure fréquemment sa glycémie mais ne sait pas interpréter les résultats et ne modifie pas sa dose d'insuline, ni sa façon de s'alimenter ou son activité en fonction de son niveau de glucose sanguin, ce test est inutile et constitue un gaspillage de ressources. Il est déconseillé de mesurer la glycémie une seule fois par jour et toujours au même moment (glycémie à jeun par exemple) car ce résultat ne présente aucun intérêt. </a:t>
            </a:r>
          </a:p>
          <a:p>
            <a:pPr eaLnBrk="1" hangingPunct="1"/>
            <a:r>
              <a:rPr lang="da-DK" smtClean="0">
                <a:solidFill>
                  <a:srgbClr val="000000"/>
                </a:solidFill>
                <a:sym typeface="Verdana" pitchFamily="34" charset="0"/>
              </a:rPr>
              <a:t>Ce tableau vous explique comment interpréter les différents niveaux de glucose sanguin dans la journée. </a:t>
            </a:r>
            <a:r>
              <a:rPr lang="da-DK" b="1" smtClean="0">
                <a:solidFill>
                  <a:srgbClr val="000000"/>
                </a:solidFill>
                <a:sym typeface="Verdana" pitchFamily="34" charset="0"/>
              </a:rPr>
              <a:t>La glycémie à jeun</a:t>
            </a:r>
            <a:r>
              <a:rPr lang="da-DK" smtClean="0">
                <a:solidFill>
                  <a:srgbClr val="000000"/>
                </a:solidFill>
                <a:sym typeface="Verdana" pitchFamily="34" charset="0"/>
              </a:rPr>
              <a:t> mesurée avant le petit-déjeuner, permet de savoir si la quantité d'insuline administrée la veille au soir était suffisante pour compenser le repas du soir, mais aussi de déterminer si la dose d'insuline d'action prolongée du soir était insuffisante ou trop importante. </a:t>
            </a:r>
            <a:r>
              <a:rPr lang="da-DK" b="1" smtClean="0">
                <a:solidFill>
                  <a:srgbClr val="000000"/>
                </a:solidFill>
                <a:sym typeface="Verdana" pitchFamily="34" charset="0"/>
              </a:rPr>
              <a:t>La glycémie après le petit-déjeuner </a:t>
            </a:r>
            <a:r>
              <a:rPr lang="da-DK" smtClean="0">
                <a:solidFill>
                  <a:srgbClr val="000000"/>
                </a:solidFill>
                <a:sym typeface="Verdana" pitchFamily="34" charset="0"/>
              </a:rPr>
              <a:t>nous apporte une indication sur la dose d'insuline d'action rapide administrée au petit-déjeuner. </a:t>
            </a:r>
            <a:r>
              <a:rPr lang="da-DK" b="1" smtClean="0">
                <a:solidFill>
                  <a:srgbClr val="000000"/>
                </a:solidFill>
                <a:sym typeface="Verdana" pitchFamily="34" charset="0"/>
              </a:rPr>
              <a:t>La glycémie après le déjeuner </a:t>
            </a:r>
            <a:r>
              <a:rPr lang="da-DK" smtClean="0">
                <a:solidFill>
                  <a:srgbClr val="000000"/>
                </a:solidFill>
                <a:sym typeface="Verdana" pitchFamily="34" charset="0"/>
              </a:rPr>
              <a:t>nous apporte une indication sur la dose d'insuline d'action rapide administrée au déjeuner. </a:t>
            </a:r>
            <a:r>
              <a:rPr lang="da-DK" b="1" smtClean="0">
                <a:solidFill>
                  <a:srgbClr val="000000"/>
                </a:solidFill>
                <a:sym typeface="Verdana" pitchFamily="34" charset="0"/>
              </a:rPr>
              <a:t>La glycémie après le dîner </a:t>
            </a:r>
            <a:r>
              <a:rPr lang="da-DK" smtClean="0">
                <a:solidFill>
                  <a:srgbClr val="000000"/>
                </a:solidFill>
                <a:sym typeface="Verdana" pitchFamily="34" charset="0"/>
              </a:rPr>
              <a:t>nous apporte une indication sur la dose d'insuline d'action rapide administrée au petit-déjeuner. </a:t>
            </a:r>
            <a:r>
              <a:rPr lang="da-DK" b="1" smtClean="0">
                <a:solidFill>
                  <a:srgbClr val="000000"/>
                </a:solidFill>
                <a:sym typeface="Verdana" pitchFamily="34" charset="0"/>
              </a:rPr>
              <a:t>La glycémie avant le repas de midi</a:t>
            </a:r>
            <a:r>
              <a:rPr lang="da-DK" smtClean="0">
                <a:solidFill>
                  <a:srgbClr val="000000"/>
                </a:solidFill>
                <a:sym typeface="Verdana" pitchFamily="34" charset="0"/>
              </a:rPr>
              <a:t> nous apporte une indication sur la dose d'insuline administrée au petit-déjeuner, l'effet de la collation de la matinée (s'il y a eu) et l'effet de l'insuline d'action prolongée du matin. </a:t>
            </a:r>
            <a:r>
              <a:rPr lang="da-DK" b="1" smtClean="0">
                <a:solidFill>
                  <a:srgbClr val="000000"/>
                </a:solidFill>
                <a:sym typeface="Verdana" pitchFamily="34" charset="0"/>
              </a:rPr>
              <a:t>La glycémie avant le dîner</a:t>
            </a:r>
            <a:r>
              <a:rPr lang="da-DK" smtClean="0">
                <a:solidFill>
                  <a:srgbClr val="000000"/>
                </a:solidFill>
                <a:sym typeface="Verdana" pitchFamily="34" charset="0"/>
              </a:rPr>
              <a:t> nous apporte une indication sur la dose d'insuline administrée avant le repas de midi, l'effet de la collation de l'après-midi (s'il y a lieu) et l'effet de l'insuline d'action prolongée du matin.  Tous les relevés de glycémie sont influencés par les collations et l'exercice physique.</a:t>
            </a:r>
          </a:p>
          <a:p>
            <a:pPr eaLnBrk="1" hangingPunct="1"/>
            <a:r>
              <a:rPr lang="da-DK" smtClean="0">
                <a:solidFill>
                  <a:srgbClr val="000000"/>
                </a:solidFill>
                <a:sym typeface="Verdana" pitchFamily="34" charset="0"/>
              </a:rPr>
              <a:t>Conserver des informations sur l'insuline, les apports alimentaires, l'activité physique et les autres facteurs qui peuvent influer sur la glycémie, aide à prendre les bonnes décisions.</a:t>
            </a:r>
          </a:p>
        </p:txBody>
      </p:sp>
      <p:sp>
        <p:nvSpPr>
          <p:cNvPr id="62468" name="Slide Number Placeholder 3"/>
          <p:cNvSpPr>
            <a:spLocks noGrp="1"/>
          </p:cNvSpPr>
          <p:nvPr>
            <p:ph type="sldNum" sz="quarter" idx="5"/>
          </p:nvPr>
        </p:nvSpPr>
        <p:spPr>
          <a:noFill/>
        </p:spPr>
        <p:txBody>
          <a:bodyPr/>
          <a:lstStyle/>
          <a:p>
            <a:pPr eaLnBrk="0" hangingPunct="0">
              <a:buSzPct val="100000"/>
            </a:pPr>
            <a:fld id="{CB687CBC-1D6A-4619-968B-56C1D8D1C889}" type="slidenum">
              <a:rPr lang="da-DK" smtClean="0">
                <a:solidFill>
                  <a:srgbClr val="009FDA"/>
                </a:solidFill>
                <a:sym typeface="Verdana" pitchFamily="34" charset="0"/>
              </a:rPr>
              <a:pPr eaLnBrk="0" hangingPunct="0">
                <a:buSzPct val="100000"/>
              </a:pPr>
              <a:t>18</a:t>
            </a:fld>
            <a:endParaRPr lang="da-DK" smtClean="0">
              <a:solidFill>
                <a:srgbClr val="009FDA"/>
              </a:solidFill>
              <a:sym typeface="Verdana"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xfrm>
            <a:off x="830263" y="5103813"/>
            <a:ext cx="5021262" cy="3656012"/>
          </a:xfrm>
          <a:noFill/>
          <a:ln/>
        </p:spPr>
        <p:txBody>
          <a:bodyPr/>
          <a:lstStyle/>
          <a:p>
            <a:pPr eaLnBrk="1" hangingPunct="1"/>
            <a:r>
              <a:rPr lang="da-DK" smtClean="0">
                <a:solidFill>
                  <a:srgbClr val="000000"/>
                </a:solidFill>
                <a:sym typeface="Verdana" pitchFamily="34" charset="0"/>
              </a:rPr>
              <a:t>Toute stratégie de mesure de la glycémie doit se fonder sur des principes visant à maximiser les bénéfices pour le patient tout en économisant des ressources limitées. De très nombreux facteurs peuvent influer sur la glycémie mais les patients prennent habituellement une dose d'insuline relativement stable, c'est pourquoi le profil glycémique se révèle généralement plus parlant que les mesures prises individuellement. </a:t>
            </a:r>
          </a:p>
          <a:p>
            <a:pPr eaLnBrk="1" hangingPunct="1"/>
            <a:r>
              <a:rPr lang="da-DK" smtClean="0">
                <a:solidFill>
                  <a:srgbClr val="000000"/>
                </a:solidFill>
                <a:sym typeface="Verdana" pitchFamily="34" charset="0"/>
              </a:rPr>
              <a:t>Pour déterminer l’évolution du profil glycémique du patient au cours de la journée, on peut réaliser des tests de glycémie aux fréquences proposées ci-dessous : Avant et après les repas puis au coucher (total = 7 tests/jour) Avant les repas puis au coucher (total = 4 tests/jour) Avant le petit-déjeuner puis avant et après le repas de votre choix pendant une semaine. Changez de repas chaque semaine (total = 3 tests/jour) Trois tests avant les repas, un test pendant la nuit (par exemple vers minuit) puis un autre le matin suivant, un jour sur deux (moyenne = 2,4 tests/jour) ou en répétant le cycle tous les 3 jours (moyenne = 1,7 test/jour ou 50 bandelettes/mois). À chaque fois que le patient présente des symptômes d'hypoglycémie ou quand une dose d'insuline de rattrapage est nécessaire pour compenser une prise alimentaire supplémentaire ou une maladie.</a:t>
            </a:r>
          </a:p>
        </p:txBody>
      </p:sp>
      <p:sp>
        <p:nvSpPr>
          <p:cNvPr id="63492" name="Slide Number Placeholder 3"/>
          <p:cNvSpPr>
            <a:spLocks noGrp="1"/>
          </p:cNvSpPr>
          <p:nvPr>
            <p:ph type="sldNum" sz="quarter" idx="5"/>
          </p:nvPr>
        </p:nvSpPr>
        <p:spPr>
          <a:noFill/>
        </p:spPr>
        <p:txBody>
          <a:bodyPr/>
          <a:lstStyle/>
          <a:p>
            <a:pPr eaLnBrk="0" hangingPunct="0">
              <a:buSzPct val="100000"/>
            </a:pPr>
            <a:fld id="{201EEBA6-8BF2-4126-B2D8-61B5F67A47E4}" type="slidenum">
              <a:rPr lang="da-DK" smtClean="0">
                <a:solidFill>
                  <a:srgbClr val="009FDA"/>
                </a:solidFill>
                <a:sym typeface="Verdana" pitchFamily="34" charset="0"/>
              </a:rPr>
              <a:pPr eaLnBrk="0" hangingPunct="0">
                <a:buSzPct val="100000"/>
              </a:pPr>
              <a:t>19</a:t>
            </a:fld>
            <a:endParaRPr lang="da-DK" smtClean="0">
              <a:solidFill>
                <a:srgbClr val="009FDA"/>
              </a:solidFill>
              <a:sym typeface="Verdan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3CD97A89-E5D9-485B-A38C-015863A78188}" type="slidenum">
              <a:rPr lang="da-DK" smtClean="0"/>
              <a:pPr>
                <a:defRPr/>
              </a:pPr>
              <a:t>2</a:t>
            </a:fld>
            <a:endParaRPr lang="da-DK"/>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eaLnBrk="1" hangingPunct="1"/>
            <a:r>
              <a:rPr lang="da-DK" dirty="0" smtClean="0">
                <a:solidFill>
                  <a:srgbClr val="000000"/>
                </a:solidFill>
                <a:sym typeface="Verdana" pitchFamily="34" charset="0"/>
              </a:rPr>
              <a:t>Dans la mesure où les bandelettes sont coûteuses, il n'est pas toujours possible de procéder à des tests réguliers. La planification des tests doit être déterminée en fonction de la disponibilité des bandelettes, du traitement insulinique, du niveau de contrôle et des facteurs liés au patient. Il peut être utile de modifier la planification des tests afin d'obtenir un tableau plus complet des taux de glucose sanguin. Comme nous l'avons déjà mentionné, il est nécessaire d'avoir les données du patient concernant ses apports alimentaires et l'insuline administrée pour que les mesures puissent servir !</a:t>
            </a:r>
          </a:p>
        </p:txBody>
      </p:sp>
      <p:sp>
        <p:nvSpPr>
          <p:cNvPr id="64516" name="Slide Number Placeholder 3"/>
          <p:cNvSpPr>
            <a:spLocks noGrp="1"/>
          </p:cNvSpPr>
          <p:nvPr>
            <p:ph type="sldNum" sz="quarter" idx="5"/>
          </p:nvPr>
        </p:nvSpPr>
        <p:spPr>
          <a:noFill/>
        </p:spPr>
        <p:txBody>
          <a:bodyPr/>
          <a:lstStyle/>
          <a:p>
            <a:pPr eaLnBrk="0" hangingPunct="0">
              <a:buSzPct val="100000"/>
            </a:pPr>
            <a:fld id="{7B247CD8-FBD4-4E2C-B9BF-C752C0DB1535}" type="slidenum">
              <a:rPr lang="da-DK" smtClean="0">
                <a:solidFill>
                  <a:srgbClr val="009FDA"/>
                </a:solidFill>
                <a:sym typeface="Verdana" pitchFamily="34" charset="0"/>
              </a:rPr>
              <a:pPr eaLnBrk="0" hangingPunct="0">
                <a:buSzPct val="100000"/>
              </a:pPr>
              <a:t>20</a:t>
            </a:fld>
            <a:endParaRPr lang="da-DK" smtClean="0">
              <a:solidFill>
                <a:srgbClr val="009FDA"/>
              </a:solidFill>
              <a:sym typeface="Verdana"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r>
              <a:rPr lang="da-DK" smtClean="0">
                <a:solidFill>
                  <a:srgbClr val="000000"/>
                </a:solidFill>
                <a:sym typeface="Verdana" pitchFamily="34" charset="0"/>
              </a:rPr>
              <a:t/>
            </a:r>
            <a:br>
              <a:rPr lang="da-DK" smtClean="0">
                <a:solidFill>
                  <a:srgbClr val="000000"/>
                </a:solidFill>
                <a:sym typeface="Verdana" pitchFamily="34" charset="0"/>
              </a:rPr>
            </a:br>
            <a:endParaRPr lang="da-DK" smtClean="0">
              <a:solidFill>
                <a:srgbClr val="000000"/>
              </a:solidFill>
              <a:sym typeface="Verdana" pitchFamily="34" charset="0"/>
            </a:endParaRPr>
          </a:p>
        </p:txBody>
      </p:sp>
      <p:sp>
        <p:nvSpPr>
          <p:cNvPr id="65540" name="Slide Number Placeholder 3"/>
          <p:cNvSpPr>
            <a:spLocks noGrp="1"/>
          </p:cNvSpPr>
          <p:nvPr>
            <p:ph type="sldNum" sz="quarter" idx="5"/>
          </p:nvPr>
        </p:nvSpPr>
        <p:spPr>
          <a:noFill/>
        </p:spPr>
        <p:txBody>
          <a:bodyPr/>
          <a:lstStyle/>
          <a:p>
            <a:pPr eaLnBrk="0" hangingPunct="0">
              <a:buSzPct val="100000"/>
            </a:pPr>
            <a:fld id="{DCED392D-96AB-4903-B2B2-DF316F142058}" type="slidenum">
              <a:rPr lang="da-DK" smtClean="0">
                <a:solidFill>
                  <a:srgbClr val="009FDA"/>
                </a:solidFill>
                <a:sym typeface="Verdana" pitchFamily="34" charset="0"/>
              </a:rPr>
              <a:pPr eaLnBrk="0" hangingPunct="0">
                <a:buSzPct val="100000"/>
              </a:pPr>
              <a:t>21</a:t>
            </a:fld>
            <a:endParaRPr lang="da-DK" smtClean="0">
              <a:solidFill>
                <a:srgbClr val="009FDA"/>
              </a:solidFill>
              <a:sym typeface="Verdana"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eaLnBrk="1" hangingPunct="1"/>
            <a:endParaRPr lang="da-DK" smtClean="0">
              <a:solidFill>
                <a:srgbClr val="000000"/>
              </a:solidFill>
              <a:sym typeface="Verdana" pitchFamily="34" charset="0"/>
            </a:endParaRPr>
          </a:p>
          <a:p>
            <a:pPr eaLnBrk="1" hangingPunct="1"/>
            <a:r>
              <a:rPr lang="da-DK" smtClean="0">
                <a:solidFill>
                  <a:srgbClr val="000000"/>
                </a:solidFill>
                <a:sym typeface="Verdana" pitchFamily="34" charset="0"/>
              </a:rPr>
              <a:t>L'aide du diététicien permet d'obtenir les meilleurs résultats, mais face au manque de ceux-ci, il se peut que vous deviez contribuer à cette tâche. Un principe fondamental est que l'enfant atteint de diabète a besoin d'un régime alimentaire sain (non d'un « régime diabétique »). La quantité de nourriture et les proportions des différentes catégories alimentaires doivent être adaptées à l'âge et au stade de croissance de l'enfant. Le choix des aliments doit être en accord avec le traitement insulinique. C'est pourquoi il est important de comprendre la corrélation entre l'insuline et l'alimentation, car cela conditionne la réussite de la gestion du diabète.  Les meilleurs conseils nutritionnels sont obtenus avec l'aide d'un diététicien.</a:t>
            </a:r>
          </a:p>
        </p:txBody>
      </p:sp>
      <p:sp>
        <p:nvSpPr>
          <p:cNvPr id="66564" name="Slide Number Placeholder 3"/>
          <p:cNvSpPr>
            <a:spLocks noGrp="1"/>
          </p:cNvSpPr>
          <p:nvPr>
            <p:ph type="sldNum" sz="quarter" idx="5"/>
          </p:nvPr>
        </p:nvSpPr>
        <p:spPr>
          <a:noFill/>
        </p:spPr>
        <p:txBody>
          <a:bodyPr/>
          <a:lstStyle/>
          <a:p>
            <a:pPr eaLnBrk="0" hangingPunct="0">
              <a:buSzPct val="100000"/>
            </a:pPr>
            <a:fld id="{485ED571-EFD3-4766-82BD-D81840B48FE6}" type="slidenum">
              <a:rPr lang="da-DK" smtClean="0">
                <a:solidFill>
                  <a:srgbClr val="009FDA"/>
                </a:solidFill>
                <a:sym typeface="Verdana" pitchFamily="34" charset="0"/>
              </a:rPr>
              <a:pPr eaLnBrk="0" hangingPunct="0">
                <a:buSzPct val="100000"/>
              </a:pPr>
              <a:t>22</a:t>
            </a:fld>
            <a:endParaRPr lang="da-DK" smtClean="0">
              <a:solidFill>
                <a:srgbClr val="009FDA"/>
              </a:solidFill>
              <a:sym typeface="Verdana"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r>
              <a:rPr lang="da-DK" smtClean="0">
                <a:solidFill>
                  <a:srgbClr val="000000"/>
                </a:solidFill>
                <a:sym typeface="Verdana" pitchFamily="34" charset="0"/>
              </a:rPr>
              <a:t>L'important, dans un centre d'échelon 1-2, est de procéder à un interrogatoire alimentaire. Il doit être réalisé au moment du diagnostic et être réitéré au moins une fois par an. L'objectif est de déterminer si le patient se nourrit de façon adaptée, dans des quantités appropriées et au bon moment. L'interrogatoire doit englober ses habitudes alimentaires (2 repas/jour, 3 repas/jour, variété des aliments, etc.), ses activités quotidiennes (longues distances à pied/en vélo pour aller à l'école, contribution aux tâches ménagères, sport, etc.), le type et les doses d'insuline ainsi que les horaires d'injection, la croissance et le stade pubertaire. </a:t>
            </a:r>
          </a:p>
          <a:p>
            <a:pPr eaLnBrk="1" hangingPunct="1"/>
            <a:r>
              <a:rPr lang="da-DK" smtClean="0">
                <a:solidFill>
                  <a:srgbClr val="000000"/>
                </a:solidFill>
                <a:sym typeface="Verdana" pitchFamily="34" charset="0"/>
              </a:rPr>
              <a:t> </a:t>
            </a:r>
          </a:p>
          <a:p>
            <a:pPr eaLnBrk="1" hangingPunct="1"/>
            <a:r>
              <a:rPr lang="da-DK" smtClean="0">
                <a:solidFill>
                  <a:srgbClr val="000000"/>
                </a:solidFill>
                <a:sym typeface="Verdana" pitchFamily="34" charset="0"/>
              </a:rPr>
              <a:t>Faites des suggestions concrètes et réalisables, évaluez régulièrement la progression et soyez attentif aux difficultés qu'ont pu occasionner des modifications dans le régime de l'enfant. Il est important d'impliquer autant que possible les membres de la famille et les personnes prenant soin de l'enfant. Les messages doivent être constamment répétés et renforcés.</a:t>
            </a:r>
          </a:p>
          <a:p>
            <a:pPr eaLnBrk="1" hangingPunct="1"/>
            <a:r>
              <a:rPr lang="da-DK" smtClean="0">
                <a:solidFill>
                  <a:srgbClr val="000000"/>
                </a:solidFill>
                <a:sym typeface="Verdana" pitchFamily="34" charset="0"/>
              </a:rPr>
              <a:t> </a:t>
            </a:r>
          </a:p>
          <a:p>
            <a:pPr eaLnBrk="1" hangingPunct="1"/>
            <a:r>
              <a:rPr lang="da-DK" smtClean="0">
                <a:solidFill>
                  <a:srgbClr val="000000"/>
                </a:solidFill>
                <a:sym typeface="Verdana" pitchFamily="34" charset="0"/>
              </a:rPr>
              <a:t>Le régime sera discuté plus en détails tout à l'heure.</a:t>
            </a:r>
          </a:p>
        </p:txBody>
      </p:sp>
      <p:sp>
        <p:nvSpPr>
          <p:cNvPr id="67588" name="Slide Number Placeholder 3"/>
          <p:cNvSpPr>
            <a:spLocks noGrp="1"/>
          </p:cNvSpPr>
          <p:nvPr>
            <p:ph type="sldNum" sz="quarter" idx="5"/>
          </p:nvPr>
        </p:nvSpPr>
        <p:spPr>
          <a:noFill/>
        </p:spPr>
        <p:txBody>
          <a:bodyPr/>
          <a:lstStyle/>
          <a:p>
            <a:pPr eaLnBrk="0" hangingPunct="0">
              <a:buSzPct val="100000"/>
            </a:pPr>
            <a:fld id="{D9D62629-BB91-4822-BF54-A55127EB6048}" type="slidenum">
              <a:rPr lang="da-DK" smtClean="0">
                <a:solidFill>
                  <a:srgbClr val="009FDA"/>
                </a:solidFill>
                <a:sym typeface="Verdana" pitchFamily="34" charset="0"/>
              </a:rPr>
              <a:pPr eaLnBrk="0" hangingPunct="0">
                <a:buSzPct val="100000"/>
              </a:pPr>
              <a:t>23</a:t>
            </a:fld>
            <a:endParaRPr lang="da-DK" smtClean="0">
              <a:solidFill>
                <a:srgbClr val="009FDA"/>
              </a:solidFill>
              <a:sym typeface="Verdana"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eaLnBrk="1" hangingPunct="1"/>
            <a:r>
              <a:rPr lang="da-DK" smtClean="0">
                <a:solidFill>
                  <a:srgbClr val="000000"/>
                </a:solidFill>
                <a:sym typeface="Verdana" pitchFamily="34" charset="0"/>
              </a:rPr>
              <a:t>L'hémoglobine glycosylée (hémoglobine A1c ou HbA1c) est un indicateur qui reflète de manière objective la glycémie et les risques de complications aiguës et chroniques. </a:t>
            </a:r>
          </a:p>
        </p:txBody>
      </p:sp>
      <p:sp>
        <p:nvSpPr>
          <p:cNvPr id="68612" name="Slide Number Placeholder 3"/>
          <p:cNvSpPr>
            <a:spLocks noGrp="1"/>
          </p:cNvSpPr>
          <p:nvPr>
            <p:ph type="sldNum" sz="quarter" idx="5"/>
          </p:nvPr>
        </p:nvSpPr>
        <p:spPr>
          <a:noFill/>
        </p:spPr>
        <p:txBody>
          <a:bodyPr/>
          <a:lstStyle/>
          <a:p>
            <a:pPr eaLnBrk="0" hangingPunct="0">
              <a:buSzPct val="100000"/>
            </a:pPr>
            <a:fld id="{7A72826B-6003-4402-8E89-60176FA8DBF9}" type="slidenum">
              <a:rPr lang="da-DK" smtClean="0">
                <a:solidFill>
                  <a:srgbClr val="009FDA"/>
                </a:solidFill>
                <a:sym typeface="Verdana" pitchFamily="34" charset="0"/>
              </a:rPr>
              <a:pPr eaLnBrk="0" hangingPunct="0">
                <a:buSzPct val="100000"/>
              </a:pPr>
              <a:t>24</a:t>
            </a:fld>
            <a:endParaRPr lang="da-DK" smtClean="0">
              <a:solidFill>
                <a:srgbClr val="009FDA"/>
              </a:solidFill>
              <a:sym typeface="Verdana"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r>
              <a:rPr lang="da-DK" smtClean="0">
                <a:solidFill>
                  <a:srgbClr val="000000"/>
                </a:solidFill>
                <a:sym typeface="Verdana" pitchFamily="34" charset="0"/>
              </a:rPr>
              <a:t>Les globules rouges renferment de l’hémoglobine, une substance protéique qui assure le transport de l'oxygène dans le sang. Ils sont en suspension dans le plasma sanguin, qui contient également du glucose. Une partie des molécules de glucose se fixent sur l'hémoglobine par un processus appelé glycosylation pour former un nouveau composé : l'hémoglobine glycosylée (ou glyquée) ou hémoglobine A1c (HbA1c). Il s’agit d’une réaction lente et irréversible qui ne fait pas intervenir d’enzymes. Le niveau d’HbA1c dans le sang reflète donc la glycémie moyenne pendant la durée de vie d’un globule rouge (environ 100 jours).  Ce niveau est généralement exprimé sous forme de pourcentage de l'hémoglobine qui a été glycosylée (voir ci-dessous). Chez les personnes non diabétiques, le niveau normal d’HbA1c se situe dans un intervalle de 4,0 à 6,4 %.</a:t>
            </a:r>
          </a:p>
        </p:txBody>
      </p:sp>
      <p:sp>
        <p:nvSpPr>
          <p:cNvPr id="69636" name="Slide Number Placeholder 3"/>
          <p:cNvSpPr>
            <a:spLocks noGrp="1"/>
          </p:cNvSpPr>
          <p:nvPr>
            <p:ph type="sldNum" sz="quarter" idx="5"/>
          </p:nvPr>
        </p:nvSpPr>
        <p:spPr>
          <a:noFill/>
        </p:spPr>
        <p:txBody>
          <a:bodyPr/>
          <a:lstStyle/>
          <a:p>
            <a:pPr eaLnBrk="0" hangingPunct="0">
              <a:buSzPct val="100000"/>
            </a:pPr>
            <a:fld id="{6313B1F1-A934-4F7F-B3C4-A4D7C710260D}" type="slidenum">
              <a:rPr lang="da-DK" smtClean="0">
                <a:solidFill>
                  <a:srgbClr val="009FDA"/>
                </a:solidFill>
                <a:sym typeface="Verdana" pitchFamily="34" charset="0"/>
              </a:rPr>
              <a:pPr eaLnBrk="0" hangingPunct="0">
                <a:buSzPct val="100000"/>
              </a:pPr>
              <a:t>25</a:t>
            </a:fld>
            <a:endParaRPr lang="da-DK" smtClean="0">
              <a:solidFill>
                <a:srgbClr val="009FDA"/>
              </a:solidFill>
              <a:sym typeface="Verdana"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r>
              <a:rPr lang="da-DK" smtClean="0">
                <a:solidFill>
                  <a:srgbClr val="000000"/>
                </a:solidFill>
                <a:sym typeface="Verdana" pitchFamily="34" charset="0"/>
              </a:rPr>
              <a:t>Une mesure de glycémie isolée reflète l'efficacité du contrôle glycémique à un moment donné alors que l’HbA1c est une mesure de la glycémie moyenne sur plusieurs mois. </a:t>
            </a:r>
          </a:p>
          <a:p>
            <a:pPr eaLnBrk="1" hangingPunct="1"/>
            <a:r>
              <a:rPr lang="da-DK" smtClean="0">
                <a:solidFill>
                  <a:srgbClr val="000000"/>
                </a:solidFill>
                <a:sym typeface="Verdana" pitchFamily="34" charset="0"/>
              </a:rPr>
              <a:t>L’HbA1c est fortement corrélée avec le risque d'apparition des complications du diabète et on peut l’utiliser pour mesurer le niveau de contrôle du diabète chez un patient. Cette courbe montre la modification des risques de complication selon les changements de l'HbA1c </a:t>
            </a:r>
            <a:r>
              <a:rPr lang="da-DK" i="1" smtClean="0">
                <a:solidFill>
                  <a:srgbClr val="000000"/>
                </a:solidFill>
                <a:sym typeface="Verdana" pitchFamily="34" charset="0"/>
              </a:rPr>
              <a:t>(nécessité d'expliquer la courbe).</a:t>
            </a:r>
          </a:p>
          <a:p>
            <a:pPr eaLnBrk="1" hangingPunct="1"/>
            <a:r>
              <a:rPr lang="da-DK" smtClean="0">
                <a:solidFill>
                  <a:srgbClr val="000000"/>
                </a:solidFill>
                <a:sym typeface="Verdana" pitchFamily="34" charset="0"/>
              </a:rPr>
              <a:t>Un augmentation de l'HbA1c dans le temps signifie qu'il faut ajuster la dose d'insuline, l'alimentation et le niveau d'activité physique dans la mesure où le risque de complications augmente.</a:t>
            </a:r>
          </a:p>
          <a:p>
            <a:pPr eaLnBrk="1" hangingPunct="1"/>
            <a:r>
              <a:rPr lang="da-DK" smtClean="0">
                <a:solidFill>
                  <a:srgbClr val="000000"/>
                </a:solidFill>
                <a:sym typeface="Verdana" pitchFamily="34" charset="0"/>
              </a:rPr>
              <a:t>Une diminution de l'HbA1c indique généralement que le diabète est mieux contrôlé et que les risques de complications à long terme sont moindres mais, si l’HbA1c est proche de 6 % ou inférieure, le risque d'épisode hypoglycémique est plus important.</a:t>
            </a:r>
          </a:p>
          <a:p>
            <a:pPr eaLnBrk="1" hangingPunct="1"/>
            <a:r>
              <a:rPr lang="da-DK" smtClean="0">
                <a:solidFill>
                  <a:srgbClr val="000000"/>
                </a:solidFill>
                <a:sym typeface="Verdana" pitchFamily="34" charset="0"/>
              </a:rPr>
              <a:t>Le niveau idéal de l'HbA1c est inférieur à 6,5 %</a:t>
            </a:r>
          </a:p>
        </p:txBody>
      </p:sp>
      <p:sp>
        <p:nvSpPr>
          <p:cNvPr id="70660" name="Slide Number Placeholder 3"/>
          <p:cNvSpPr>
            <a:spLocks noGrp="1"/>
          </p:cNvSpPr>
          <p:nvPr>
            <p:ph type="sldNum" sz="quarter" idx="5"/>
          </p:nvPr>
        </p:nvSpPr>
        <p:spPr>
          <a:noFill/>
        </p:spPr>
        <p:txBody>
          <a:bodyPr/>
          <a:lstStyle/>
          <a:p>
            <a:pPr eaLnBrk="0" hangingPunct="0">
              <a:buSzPct val="100000"/>
            </a:pPr>
            <a:fld id="{C99F76BB-5156-487A-A558-DAF2DDF99CF1}" type="slidenum">
              <a:rPr lang="da-DK" smtClean="0">
                <a:solidFill>
                  <a:srgbClr val="009FDA"/>
                </a:solidFill>
                <a:sym typeface="Verdana" pitchFamily="34" charset="0"/>
              </a:rPr>
              <a:pPr eaLnBrk="0" hangingPunct="0">
                <a:buSzPct val="100000"/>
              </a:pPr>
              <a:t>26</a:t>
            </a:fld>
            <a:endParaRPr lang="da-DK" smtClean="0">
              <a:solidFill>
                <a:srgbClr val="009FDA"/>
              </a:solidFill>
              <a:sym typeface="Verdana"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3CD97A89-E5D9-485B-A38C-015863A78188}" type="slidenum">
              <a:rPr lang="da-DK" smtClean="0"/>
              <a:pPr>
                <a:defRPr/>
              </a:pPr>
              <a:t>27</a:t>
            </a:fld>
            <a:endParaRPr lang="da-DK"/>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850900" y="744538"/>
            <a:ext cx="4946650" cy="3709987"/>
          </a:xfrm>
          <a:ln/>
        </p:spPr>
      </p:sp>
      <p:sp>
        <p:nvSpPr>
          <p:cNvPr id="71683" name="Rectangle 3"/>
          <p:cNvSpPr>
            <a:spLocks noGrp="1" noChangeArrowheads="1"/>
          </p:cNvSpPr>
          <p:nvPr>
            <p:ph type="body" idx="1"/>
          </p:nvPr>
        </p:nvSpPr>
        <p:spPr>
          <a:xfrm>
            <a:off x="611188" y="4700588"/>
            <a:ext cx="5422900" cy="4741862"/>
          </a:xfrm>
          <a:noFill/>
          <a:ln/>
        </p:spPr>
        <p:txBody>
          <a:bodyPr lIns="92174" tIns="46087" rIns="92174" bIns="46087"/>
          <a:lstStyle/>
          <a:p>
            <a:pPr eaLnBrk="1" hangingPunct="1"/>
            <a:r>
              <a:rPr lang="da-DK" smtClean="0">
                <a:solidFill>
                  <a:srgbClr val="000000"/>
                </a:solidFill>
                <a:sym typeface="Verdana" pitchFamily="34" charset="0"/>
              </a:rPr>
              <a:t>L'une des mesures que peut utiliser votre professionnel de santé pour vérifier si vous avez atteint vos objectifs, est de vérifier votre taux d'A1C pour s'assurer que votre thérapie vous aide à obtenir le taux d'A1C le plus bas possible sans que cela mettre en jeu votre santé.</a:t>
            </a:r>
          </a:p>
          <a:p>
            <a:pPr eaLnBrk="1" hangingPunct="1"/>
            <a:r>
              <a:rPr lang="da-DK" b="1" smtClean="0">
                <a:solidFill>
                  <a:srgbClr val="000000"/>
                </a:solidFill>
                <a:sym typeface="Verdana" pitchFamily="34" charset="0"/>
              </a:rPr>
              <a:t>DEMANDEZ :</a:t>
            </a:r>
            <a:r>
              <a:rPr lang="da-DK" smtClean="0">
                <a:solidFill>
                  <a:srgbClr val="000000"/>
                </a:solidFill>
                <a:sym typeface="Verdana" pitchFamily="34" charset="0"/>
              </a:rPr>
              <a:t> Combien d'entre vous connaissent leur taux d'A1C ? </a:t>
            </a:r>
          </a:p>
          <a:p>
            <a:pPr eaLnBrk="1" hangingPunct="1"/>
            <a:endParaRPr lang="da-DK" smtClean="0">
              <a:solidFill>
                <a:srgbClr val="000000"/>
              </a:solidFill>
              <a:sym typeface="Verdana" pitchFamily="34" charset="0"/>
            </a:endParaRPr>
          </a:p>
          <a:p>
            <a:pPr eaLnBrk="1" hangingPunct="1"/>
            <a:r>
              <a:rPr lang="da-DK" smtClean="0">
                <a:solidFill>
                  <a:srgbClr val="000000"/>
                </a:solidFill>
                <a:sym typeface="Verdana" pitchFamily="34" charset="0"/>
              </a:rPr>
              <a:t>Un test A1C donne une indication de la glycémie moyenne d'une personne sur une période de 2 à 3 mois. Il se base sur la durée de vie estimée d'un globule rouge (qui est comprise entre 60 et 90 jours). L'hémoglobine fait partie d'un globule rouge et transporte l'oxygène jusqu'aux cellules. Lorsque le glucose dépasse un certain niveau, les molécules de glucose se fixent sur l'hémoglobine d'un globule rouge. Le test A1C mesure la quantité de glucose qui s'est fixée sur l'hémoglobine d'un globule rouge. Nous savons d'expérience que cette quantité est directement proportionnelle à la glycémie moyenne d'une personne sur une période de 2 à 3 mois. </a:t>
            </a:r>
          </a:p>
          <a:p>
            <a:pPr eaLnBrk="1" hangingPunct="1"/>
            <a:r>
              <a:rPr lang="da-DK" smtClean="0">
                <a:solidFill>
                  <a:srgbClr val="000000"/>
                </a:solidFill>
                <a:sym typeface="Verdana" pitchFamily="34" charset="0"/>
              </a:rPr>
              <a:t>L'American College of Endocrinologists recommande d'atteindre un niveau de 6,5 %</a:t>
            </a:r>
            <a:r>
              <a:rPr lang="da-DK" baseline="30000" smtClean="0">
                <a:solidFill>
                  <a:srgbClr val="000000"/>
                </a:solidFill>
                <a:sym typeface="Verdana" pitchFamily="34" charset="0"/>
              </a:rPr>
              <a:t>2</a:t>
            </a:r>
            <a:r>
              <a:rPr lang="da-DK" smtClean="0">
                <a:solidFill>
                  <a:srgbClr val="000000"/>
                </a:solidFill>
                <a:sym typeface="Verdana" pitchFamily="34" charset="0"/>
              </a:rPr>
              <a:t> au plus. Selon votre situation personnelle, votre professionnel de santé vous recommandera un niveau qui peut être différent de celui-ci.</a:t>
            </a:r>
          </a:p>
          <a:p>
            <a:pPr eaLnBrk="1" hangingPunct="1"/>
            <a:endParaRPr lang="da-DK" smtClean="0">
              <a:solidFill>
                <a:srgbClr val="000000"/>
              </a:solidFill>
              <a:sym typeface="Verdana" pitchFamily="34" charset="0"/>
            </a:endParaRPr>
          </a:p>
          <a:p>
            <a:pPr eaLnBrk="1" hangingPunct="1"/>
            <a:r>
              <a:rPr lang="da-DK" b="1" smtClean="0">
                <a:solidFill>
                  <a:srgbClr val="000000"/>
                </a:solidFill>
                <a:sym typeface="Verdana" pitchFamily="34" charset="0"/>
              </a:rPr>
              <a:t>RÉFÉRENCES</a:t>
            </a:r>
          </a:p>
          <a:p>
            <a:pPr marL="461963" lvl="1" indent="-228600" eaLnBrk="1" hangingPunct="1"/>
            <a:r>
              <a:rPr lang="da-DK" smtClean="0">
                <a:solidFill>
                  <a:srgbClr val="000000"/>
                </a:solidFill>
                <a:sym typeface="Verdana" pitchFamily="34" charset="0"/>
              </a:rPr>
              <a:t>1.	Skyler JS. Diabetic Complications: The Importance of Glucose Control. </a:t>
            </a:r>
            <a:r>
              <a:rPr lang="da-DK" i="1" smtClean="0">
                <a:solidFill>
                  <a:srgbClr val="000000"/>
                </a:solidFill>
                <a:sym typeface="Verdana" pitchFamily="34" charset="0"/>
              </a:rPr>
              <a:t>Endocrinol Metab Clin North Am</a:t>
            </a:r>
            <a:r>
              <a:rPr lang="da-DK" smtClean="0">
                <a:solidFill>
                  <a:srgbClr val="000000"/>
                </a:solidFill>
                <a:sym typeface="Verdana" pitchFamily="34" charset="0"/>
              </a:rPr>
              <a:t>. 1996; 25:243-54.</a:t>
            </a:r>
          </a:p>
          <a:p>
            <a:pPr marL="461963" lvl="1" indent="-228600" eaLnBrk="1" hangingPunct="1">
              <a:buFontTx/>
              <a:buAutoNum type="arabicPlain" startAt="2"/>
            </a:pPr>
            <a:r>
              <a:rPr lang="da-DK" smtClean="0">
                <a:solidFill>
                  <a:srgbClr val="000000"/>
                </a:solidFill>
                <a:sym typeface="Verdana" pitchFamily="34" charset="0"/>
              </a:rPr>
              <a:t>American Association of Clinical Endocrinologists. AACE Diabetes Mellitus Guidelines, </a:t>
            </a:r>
            <a:r>
              <a:rPr lang="da-DK" i="1" smtClean="0">
                <a:solidFill>
                  <a:srgbClr val="000000"/>
                </a:solidFill>
                <a:sym typeface="Verdana" pitchFamily="34" charset="0"/>
              </a:rPr>
              <a:t>Endocrine Practice. </a:t>
            </a:r>
            <a:r>
              <a:rPr lang="da-DK" smtClean="0">
                <a:solidFill>
                  <a:srgbClr val="000000"/>
                </a:solidFill>
                <a:sym typeface="Verdana" pitchFamily="34" charset="0"/>
              </a:rPr>
              <a:t>2007;13(Suppl 1):16.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r>
              <a:rPr lang="da-DK" smtClean="0">
                <a:solidFill>
                  <a:srgbClr val="000000"/>
                </a:solidFill>
                <a:sym typeface="Verdana" pitchFamily="34" charset="0"/>
              </a:rPr>
              <a:t>Comme vous l'avez constaté, les enfants atteints de diabète sont capables de surveiller leur glycémie quotidiennement et d'en comprendre les variations au jour le jour. Les travailleurs de santé sont capables de contrôler le diabète à moyen terme en suivant l'HBA1c. Il est également nécessaire de surveiller le diabète sur le long terme. Les indicateurs de qualité des soins sont des outils utilisés pour évaluer le contrôle du diabète sur le long terme.  L'objectif est de réaliser une surveillance sur le long terme au niveau du patient et du centre de soins.   </a:t>
            </a:r>
            <a:br>
              <a:rPr lang="da-DK" smtClean="0">
                <a:solidFill>
                  <a:srgbClr val="000000"/>
                </a:solidFill>
                <a:sym typeface="Verdana" pitchFamily="34" charset="0"/>
              </a:rPr>
            </a:br>
            <a:endParaRPr lang="da-DK" smtClean="0">
              <a:solidFill>
                <a:srgbClr val="000000"/>
              </a:solidFill>
              <a:sym typeface="Verdana" pitchFamily="34" charset="0"/>
            </a:endParaRPr>
          </a:p>
        </p:txBody>
      </p:sp>
      <p:sp>
        <p:nvSpPr>
          <p:cNvPr id="72708" name="Slide Number Placeholder 3"/>
          <p:cNvSpPr>
            <a:spLocks noGrp="1"/>
          </p:cNvSpPr>
          <p:nvPr>
            <p:ph type="sldNum" sz="quarter" idx="5"/>
          </p:nvPr>
        </p:nvSpPr>
        <p:spPr>
          <a:noFill/>
        </p:spPr>
        <p:txBody>
          <a:bodyPr/>
          <a:lstStyle/>
          <a:p>
            <a:pPr eaLnBrk="0" hangingPunct="0">
              <a:buSzPct val="100000"/>
            </a:pPr>
            <a:fld id="{8C8501D5-F3A1-409B-B647-A61FDCA7E310}" type="slidenum">
              <a:rPr lang="da-DK" smtClean="0">
                <a:solidFill>
                  <a:srgbClr val="009FDA"/>
                </a:solidFill>
                <a:sym typeface="Verdana" pitchFamily="34" charset="0"/>
              </a:rPr>
              <a:pPr eaLnBrk="0" hangingPunct="0">
                <a:buSzPct val="100000"/>
              </a:pPr>
              <a:t>29</a:t>
            </a:fld>
            <a:endParaRPr lang="da-DK" smtClean="0">
              <a:solidFill>
                <a:srgbClr val="009FDA"/>
              </a:solidFill>
              <a:sym typeface="Verdana"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eaLnBrk="1" hangingPunct="1"/>
            <a:r>
              <a:rPr lang="da-DK" smtClean="0">
                <a:solidFill>
                  <a:srgbClr val="000000"/>
                </a:solidFill>
                <a:sym typeface="Verdana" pitchFamily="34" charset="0"/>
              </a:rPr>
              <a:t>Le premier principe est la mise en place d'objectifs dans la prise en charge des enfants atteints de diabète. Le premier objectif est la suppression des symptômes. Un contrôle satisfaisant de la glycémie permet habituellement de les supprimer définitivement. Cela fait, il est important de prévenir les complications aiguës du diabète. Durant la séance précédente, nous avons discuté de la façon de gérer ces urgences, mais il est encore plus crucial de prévenir ces épisodes. Une bonne gestion du diabète doit permettre d'atteindre l'objectif de prise en charge suivant, à savoir garantir à l'enfant une croissance optimale et un bon développement pubertaire. Vivre avec un diabète de type 1 et le gérer correctement constitue un véritable défi. Il est donc très important de garantir à l'enfant une bonne adaptation psycho-sociale et un bon fonctionnement si l'on veut que la gestion du diabète soit un succès à long terme. Cela englobe l'acceptation du diabète, le respect des règles nutritionnelles et des traitements médicaux. Sur le long terme, les plus grands risques qu'encourt l'enfant atteint de diabète sont les complications que cette maladie engendre. Une prise en charge et un contrôle précis du diabète sont nécessaires à partir du moment où le diagnostic a été posé, pour éviter les complications à long terme.</a:t>
            </a:r>
          </a:p>
        </p:txBody>
      </p:sp>
      <p:sp>
        <p:nvSpPr>
          <p:cNvPr id="46084" name="Slide Number Placeholder 3"/>
          <p:cNvSpPr>
            <a:spLocks noGrp="1"/>
          </p:cNvSpPr>
          <p:nvPr>
            <p:ph type="sldNum" sz="quarter" idx="5"/>
          </p:nvPr>
        </p:nvSpPr>
        <p:spPr>
          <a:noFill/>
        </p:spPr>
        <p:txBody>
          <a:bodyPr/>
          <a:lstStyle/>
          <a:p>
            <a:pPr eaLnBrk="0" hangingPunct="0">
              <a:buSzPct val="100000"/>
            </a:pPr>
            <a:fld id="{171FD322-7A7C-4005-836D-4947B5F7277E}" type="slidenum">
              <a:rPr lang="da-DK" smtClean="0">
                <a:solidFill>
                  <a:srgbClr val="009FDA"/>
                </a:solidFill>
                <a:sym typeface="Verdana" pitchFamily="34" charset="0"/>
              </a:rPr>
              <a:pPr eaLnBrk="0" hangingPunct="0">
                <a:buSzPct val="100000"/>
              </a:pPr>
              <a:t>3</a:t>
            </a:fld>
            <a:endParaRPr lang="da-DK" smtClean="0">
              <a:solidFill>
                <a:srgbClr val="009FDA"/>
              </a:solidFill>
              <a:sym typeface="Verdana"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eaLnBrk="1" hangingPunct="1"/>
            <a:r>
              <a:rPr lang="da-DK" smtClean="0">
                <a:solidFill>
                  <a:srgbClr val="000000"/>
                </a:solidFill>
                <a:sym typeface="Verdana" pitchFamily="34" charset="0"/>
              </a:rPr>
              <a:t>Ce tableau présente différents indicateurs relatifs au patient.</a:t>
            </a:r>
          </a:p>
          <a:p>
            <a:pPr eaLnBrk="1" hangingPunct="1"/>
            <a:r>
              <a:rPr lang="da-DK" i="1" smtClean="0">
                <a:solidFill>
                  <a:srgbClr val="000000"/>
                </a:solidFill>
                <a:sym typeface="Verdana" pitchFamily="34" charset="0"/>
              </a:rPr>
              <a:t>Lisez à haute voix l'indicateur et la mesure correspondant à cet indicateur</a:t>
            </a:r>
          </a:p>
        </p:txBody>
      </p:sp>
      <p:sp>
        <p:nvSpPr>
          <p:cNvPr id="73732" name="Slide Number Placeholder 3"/>
          <p:cNvSpPr>
            <a:spLocks noGrp="1"/>
          </p:cNvSpPr>
          <p:nvPr>
            <p:ph type="sldNum" sz="quarter" idx="5"/>
          </p:nvPr>
        </p:nvSpPr>
        <p:spPr>
          <a:noFill/>
        </p:spPr>
        <p:txBody>
          <a:bodyPr/>
          <a:lstStyle/>
          <a:p>
            <a:pPr eaLnBrk="0" hangingPunct="0">
              <a:buSzPct val="100000"/>
            </a:pPr>
            <a:fld id="{68FE7519-F6DA-4EE5-B478-759A471C54A2}" type="slidenum">
              <a:rPr lang="da-DK" smtClean="0">
                <a:solidFill>
                  <a:srgbClr val="009FDA"/>
                </a:solidFill>
                <a:sym typeface="Verdana" pitchFamily="34" charset="0"/>
              </a:rPr>
              <a:pPr eaLnBrk="0" hangingPunct="0">
                <a:buSzPct val="100000"/>
              </a:pPr>
              <a:t>30</a:t>
            </a:fld>
            <a:endParaRPr lang="da-DK" smtClean="0">
              <a:solidFill>
                <a:srgbClr val="009FDA"/>
              </a:solidFill>
              <a:sym typeface="Verdana"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r>
              <a:rPr lang="da-DK" smtClean="0">
                <a:solidFill>
                  <a:srgbClr val="000000"/>
                </a:solidFill>
                <a:sym typeface="Verdana" pitchFamily="34" charset="0"/>
              </a:rPr>
              <a:t>Ce tableau présente des indicateurs de qualité des prestations du centre ou du service de soins.</a:t>
            </a:r>
          </a:p>
          <a:p>
            <a:pPr eaLnBrk="1" hangingPunct="1"/>
            <a:r>
              <a:rPr lang="da-DK" i="1" smtClean="0">
                <a:solidFill>
                  <a:srgbClr val="000000"/>
                </a:solidFill>
                <a:sym typeface="Verdana" pitchFamily="34" charset="0"/>
              </a:rPr>
              <a:t>Lisez à haute voix l'indicateur et la mesure correspondant à cet indicateur</a:t>
            </a:r>
          </a:p>
          <a:p>
            <a:pPr eaLnBrk="1" hangingPunct="1"/>
            <a:r>
              <a:rPr lang="da-DK" smtClean="0">
                <a:solidFill>
                  <a:srgbClr val="000000"/>
                </a:solidFill>
                <a:sym typeface="Verdana" pitchFamily="34" charset="0"/>
              </a:rPr>
              <a:t> </a:t>
            </a:r>
          </a:p>
        </p:txBody>
      </p:sp>
      <p:sp>
        <p:nvSpPr>
          <p:cNvPr id="74756" name="Slide Number Placeholder 3"/>
          <p:cNvSpPr>
            <a:spLocks noGrp="1"/>
          </p:cNvSpPr>
          <p:nvPr>
            <p:ph type="sldNum" sz="quarter" idx="5"/>
          </p:nvPr>
        </p:nvSpPr>
        <p:spPr>
          <a:noFill/>
        </p:spPr>
        <p:txBody>
          <a:bodyPr/>
          <a:lstStyle/>
          <a:p>
            <a:pPr eaLnBrk="0" hangingPunct="0">
              <a:buSzPct val="100000"/>
            </a:pPr>
            <a:fld id="{D4165213-B289-4E68-8A96-70404F3CBAFA}" type="slidenum">
              <a:rPr lang="da-DK" smtClean="0">
                <a:solidFill>
                  <a:srgbClr val="009FDA"/>
                </a:solidFill>
                <a:sym typeface="Verdana" pitchFamily="34" charset="0"/>
              </a:rPr>
              <a:pPr eaLnBrk="0" hangingPunct="0">
                <a:buSzPct val="100000"/>
              </a:pPr>
              <a:t>31</a:t>
            </a:fld>
            <a:endParaRPr lang="da-DK" smtClean="0">
              <a:solidFill>
                <a:srgbClr val="009FDA"/>
              </a:solidFill>
              <a:sym typeface="Verdana"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eaLnBrk="1" hangingPunct="1"/>
            <a:r>
              <a:rPr lang="da-DK" smtClean="0">
                <a:solidFill>
                  <a:srgbClr val="000000"/>
                </a:solidFill>
                <a:sym typeface="Verdana" pitchFamily="34" charset="0"/>
              </a:rPr>
              <a:t>Il est extrêmement important de mesurer régulièrement la progression du diabète car il s'agit d'une maladie chronique qui aboutit à de graves complications ; une gestion à long terme améliore nettement la qualité de vie du patient. </a:t>
            </a:r>
          </a:p>
          <a:p>
            <a:pPr eaLnBrk="1" hangingPunct="1"/>
            <a:r>
              <a:rPr lang="da-DK" smtClean="0">
                <a:solidFill>
                  <a:srgbClr val="000000"/>
                </a:solidFill>
                <a:sym typeface="Verdana" pitchFamily="34" charset="0"/>
              </a:rPr>
              <a:t>Les principaux indicateurs de qualité des soins doivent être mesurés régulièrement, lors de chaque consultation (par exemple une fois par mois).</a:t>
            </a:r>
          </a:p>
          <a:p>
            <a:pPr eaLnBrk="1" hangingPunct="1"/>
            <a:r>
              <a:rPr lang="da-DK" smtClean="0">
                <a:solidFill>
                  <a:srgbClr val="000000"/>
                </a:solidFill>
                <a:sym typeface="Verdana" pitchFamily="34" charset="0"/>
              </a:rPr>
              <a:t>La mesure régulière de la taille et du poids des enfants atteints de diabète est un excellent indicateur de la qualité des soins.</a:t>
            </a:r>
          </a:p>
          <a:p>
            <a:pPr eaLnBrk="1" hangingPunct="1"/>
            <a:r>
              <a:rPr lang="da-DK" smtClean="0">
                <a:solidFill>
                  <a:srgbClr val="000000"/>
                </a:solidFill>
                <a:sym typeface="Verdana" pitchFamily="34" charset="0"/>
              </a:rPr>
              <a:t>Les doses d'insuline doivent être réexaminées et ajustées si nécessaire lors de chaque consultation (dans l'idéal une fois par mois) en fonction de l’HbA1c (si disponible) ou des résultats de la surveillance glycémique. Chaque consultation doit être l’occasion d'éduquer le patient et sa famille et de leur répéter des informations sur la prise en charge des enfants atteints de diabète, la prévention de l’ACD et de l'hypoglycémie et l’adaptation du traitement en cas d'autres maladies.</a:t>
            </a:r>
          </a:p>
          <a:p>
            <a:pPr eaLnBrk="1" hangingPunct="1"/>
            <a:r>
              <a:rPr lang="da-DK" smtClean="0">
                <a:solidFill>
                  <a:srgbClr val="000000"/>
                </a:solidFill>
                <a:sym typeface="Verdana" pitchFamily="34" charset="0"/>
              </a:rPr>
              <a:t>Les enfants atteints de diabète doivent être conduits au centre de diabétologie s'ils souffrent d'un problème médical QUEL QU’IL SOIT car le traitement du diabète doit être pris en compte préalablement à tout autre traitement. Il est aussi conseillé de les faire suivre par le même médecin ou la même équipe afin de garantir la continuité des soins.</a:t>
            </a:r>
          </a:p>
        </p:txBody>
      </p:sp>
      <p:sp>
        <p:nvSpPr>
          <p:cNvPr id="75780" name="Slide Number Placeholder 3"/>
          <p:cNvSpPr>
            <a:spLocks noGrp="1"/>
          </p:cNvSpPr>
          <p:nvPr>
            <p:ph type="sldNum" sz="quarter" idx="5"/>
          </p:nvPr>
        </p:nvSpPr>
        <p:spPr>
          <a:noFill/>
        </p:spPr>
        <p:txBody>
          <a:bodyPr/>
          <a:lstStyle/>
          <a:p>
            <a:pPr eaLnBrk="0" hangingPunct="0">
              <a:buSzPct val="100000"/>
            </a:pPr>
            <a:fld id="{4FDEB2D2-ED17-4069-BE23-CF5D06798023}" type="slidenum">
              <a:rPr lang="da-DK" smtClean="0">
                <a:solidFill>
                  <a:srgbClr val="009FDA"/>
                </a:solidFill>
                <a:sym typeface="Verdana" pitchFamily="34" charset="0"/>
              </a:rPr>
              <a:pPr eaLnBrk="0" hangingPunct="0">
                <a:buSzPct val="100000"/>
              </a:pPr>
              <a:t>32</a:t>
            </a:fld>
            <a:endParaRPr lang="da-DK" smtClean="0">
              <a:solidFill>
                <a:srgbClr val="009FDA"/>
              </a:solidFill>
              <a:sym typeface="Verdana"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pPr eaLnBrk="1" hangingPunct="1"/>
            <a:r>
              <a:rPr lang="da-DK" smtClean="0">
                <a:solidFill>
                  <a:srgbClr val="000000"/>
                </a:solidFill>
                <a:sym typeface="Verdana" pitchFamily="34" charset="0"/>
              </a:rPr>
              <a:t>Comme vous l'avez constaté, la croissance est une manière relativement simple de mesurer la qualité des soins de l'enfant atteint de diabète. Cette séance s'intéresse au suivi de la croissance. </a:t>
            </a:r>
          </a:p>
        </p:txBody>
      </p:sp>
      <p:sp>
        <p:nvSpPr>
          <p:cNvPr id="76804" name="Slide Number Placeholder 3"/>
          <p:cNvSpPr>
            <a:spLocks noGrp="1"/>
          </p:cNvSpPr>
          <p:nvPr>
            <p:ph type="sldNum" sz="quarter" idx="5"/>
          </p:nvPr>
        </p:nvSpPr>
        <p:spPr>
          <a:noFill/>
        </p:spPr>
        <p:txBody>
          <a:bodyPr/>
          <a:lstStyle/>
          <a:p>
            <a:pPr eaLnBrk="0" hangingPunct="0">
              <a:buSzPct val="100000"/>
            </a:pPr>
            <a:fld id="{271BA2B7-AA38-42BE-839F-3C784E572225}" type="slidenum">
              <a:rPr lang="da-DK" smtClean="0">
                <a:solidFill>
                  <a:srgbClr val="009FDA"/>
                </a:solidFill>
                <a:sym typeface="Verdana" pitchFamily="34" charset="0"/>
              </a:rPr>
              <a:pPr eaLnBrk="0" hangingPunct="0">
                <a:buSzPct val="100000"/>
              </a:pPr>
              <a:t>33</a:t>
            </a:fld>
            <a:endParaRPr lang="da-DK" smtClean="0">
              <a:solidFill>
                <a:srgbClr val="009FDA"/>
              </a:solidFill>
              <a:sym typeface="Verdana"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eaLnBrk="1" hangingPunct="1"/>
            <a:r>
              <a:rPr lang="da-DK" smtClean="0">
                <a:solidFill>
                  <a:srgbClr val="000000"/>
                </a:solidFill>
                <a:sym typeface="Verdana" pitchFamily="34" charset="0"/>
              </a:rPr>
              <a:t>La croissance des enfants suit des courbes prévisibles dans le temps et évolue dans des intervalles de poids et de taille bien définis. Toutefois, la croissance des enfants atteints de diabète est souvent affectée par leur maladie. Par ailleurs, l'excès de poids favorise l'apparition du diabète de type 2. Le suivi régulier de la taille et du poids est un indicateur utile pour savoir dans quelle mesure le traitement assure un contrôle efficace du diabète.</a:t>
            </a:r>
          </a:p>
          <a:p>
            <a:pPr eaLnBrk="1" hangingPunct="1"/>
            <a:r>
              <a:rPr lang="da-DK" smtClean="0">
                <a:solidFill>
                  <a:srgbClr val="000000"/>
                </a:solidFill>
                <a:sym typeface="Verdana" pitchFamily="34" charset="0"/>
              </a:rPr>
              <a:t> </a:t>
            </a:r>
          </a:p>
          <a:p>
            <a:pPr eaLnBrk="1" hangingPunct="1"/>
            <a:r>
              <a:rPr lang="da-DK" smtClean="0">
                <a:solidFill>
                  <a:srgbClr val="000000"/>
                </a:solidFill>
                <a:sym typeface="Verdana" pitchFamily="34" charset="0"/>
              </a:rPr>
              <a:t>Les enfants touchés par le diabète doivent atteindre les objectifs de croissance normaux de leur groupe ethnique et de leur communauté. Une croissance qui se déroule au même rythme que celle des autres enfants du même âge, du même sexe et du même groupe de population indique clairement que le diabète de l’enfant est pris en charge de façon adaptée.</a:t>
            </a:r>
          </a:p>
        </p:txBody>
      </p:sp>
      <p:sp>
        <p:nvSpPr>
          <p:cNvPr id="77828" name="Slide Number Placeholder 3"/>
          <p:cNvSpPr>
            <a:spLocks noGrp="1"/>
          </p:cNvSpPr>
          <p:nvPr>
            <p:ph type="sldNum" sz="quarter" idx="5"/>
          </p:nvPr>
        </p:nvSpPr>
        <p:spPr>
          <a:noFill/>
        </p:spPr>
        <p:txBody>
          <a:bodyPr/>
          <a:lstStyle/>
          <a:p>
            <a:pPr eaLnBrk="0" hangingPunct="0">
              <a:buSzPct val="100000"/>
            </a:pPr>
            <a:fld id="{7735B324-4C2D-42E6-BE6C-3952CF09B0B9}" type="slidenum">
              <a:rPr lang="da-DK" smtClean="0">
                <a:solidFill>
                  <a:srgbClr val="009FDA"/>
                </a:solidFill>
                <a:sym typeface="Verdana" pitchFamily="34" charset="0"/>
              </a:rPr>
              <a:pPr eaLnBrk="0" hangingPunct="0">
                <a:buSzPct val="100000"/>
              </a:pPr>
              <a:t>34</a:t>
            </a:fld>
            <a:endParaRPr lang="da-DK" smtClean="0">
              <a:solidFill>
                <a:srgbClr val="009FDA"/>
              </a:solidFill>
              <a:sym typeface="Verdana"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pPr eaLnBrk="1" hangingPunct="1"/>
            <a:r>
              <a:rPr lang="da-DK" smtClean="0">
                <a:solidFill>
                  <a:srgbClr val="000000"/>
                </a:solidFill>
                <a:sym typeface="Verdana" pitchFamily="34" charset="0"/>
              </a:rPr>
              <a:t>Dans l'idéal, la croissance d’un enfant doit être mesurée en utilisant des courbes propres à la population dont il fait partie. Si vous ne disposez pas de telles courbes, vous pouvez utiliser celles du CDC (US Centers for Disease Control) pour établir une courbe de taille en fonction de l’âge.</a:t>
            </a:r>
            <a:r>
              <a:rPr lang="da-DK" b="1" smtClean="0">
                <a:solidFill>
                  <a:srgbClr val="000000"/>
                </a:solidFill>
                <a:sym typeface="Verdana" pitchFamily="34" charset="0"/>
              </a:rPr>
              <a:t> </a:t>
            </a:r>
          </a:p>
          <a:p>
            <a:pPr eaLnBrk="1" hangingPunct="1"/>
            <a:r>
              <a:rPr lang="da-DK" smtClean="0">
                <a:solidFill>
                  <a:srgbClr val="000000"/>
                </a:solidFill>
                <a:sym typeface="Verdana" pitchFamily="34" charset="0"/>
              </a:rPr>
              <a:t>Si l'enfant a pris plus d'un kilo en un mois, il pourra être nécessaire de modifier sa dose d'insuline. En cas de croissance plus lente que la normale, vous devez rechercher la cause de ce déficit, par exemple une hypothyroïdie, un mauvais contrôle glycémique ou un apport calorique insuffisant, et prendre les mesures nécessaires. Il existe des courbes spécifiques aux garçons et aux filles, ainsi qu'aux différentes classes d'âge. Les courbes disponibles permettent de surveiller la taille, le poids et l'IMC (un indicateur de l'obésité). Des copies de ces courbes se trouvent dans le manuel.</a:t>
            </a:r>
          </a:p>
        </p:txBody>
      </p:sp>
      <p:sp>
        <p:nvSpPr>
          <p:cNvPr id="78852" name="Slide Number Placeholder 3"/>
          <p:cNvSpPr>
            <a:spLocks noGrp="1"/>
          </p:cNvSpPr>
          <p:nvPr>
            <p:ph type="sldNum" sz="quarter" idx="5"/>
          </p:nvPr>
        </p:nvSpPr>
        <p:spPr>
          <a:noFill/>
        </p:spPr>
        <p:txBody>
          <a:bodyPr/>
          <a:lstStyle/>
          <a:p>
            <a:pPr eaLnBrk="0" hangingPunct="0">
              <a:buSzPct val="100000"/>
            </a:pPr>
            <a:fld id="{002070FA-6B3A-4D70-8BB7-7651545EAB2A}" type="slidenum">
              <a:rPr lang="da-DK" smtClean="0">
                <a:solidFill>
                  <a:srgbClr val="009FDA"/>
                </a:solidFill>
                <a:sym typeface="Verdana" pitchFamily="34" charset="0"/>
              </a:rPr>
              <a:pPr eaLnBrk="0" hangingPunct="0">
                <a:buSzPct val="100000"/>
              </a:pPr>
              <a:t>35</a:t>
            </a:fld>
            <a:endParaRPr lang="da-DK" smtClean="0">
              <a:solidFill>
                <a:srgbClr val="009FDA"/>
              </a:solidFill>
              <a:sym typeface="Verdana"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pPr eaLnBrk="1" hangingPunct="1"/>
            <a:r>
              <a:rPr lang="da-DK" smtClean="0">
                <a:solidFill>
                  <a:srgbClr val="000000"/>
                </a:solidFill>
                <a:sym typeface="Verdana" pitchFamily="34" charset="0"/>
              </a:rPr>
              <a:t>Chaque enfant doit être mesuré et pesé à chacune de ses consultations au centre de soins, de préférence une fois par mois. Les résultats seront immédiatement notés dans son dossier médical. </a:t>
            </a:r>
          </a:p>
          <a:p>
            <a:pPr eaLnBrk="1" hangingPunct="1"/>
            <a:r>
              <a:rPr lang="da-DK" smtClean="0">
                <a:solidFill>
                  <a:srgbClr val="000000"/>
                </a:solidFill>
                <a:sym typeface="Verdana" pitchFamily="34" charset="0"/>
              </a:rPr>
              <a:t> La taille doit être mesurée debout, sans chaussures, par un membre du personnel formé à cet effet, à l’aide d'une courbe de croissance et d'une méthode standardisées.</a:t>
            </a:r>
          </a:p>
          <a:p>
            <a:pPr eaLnBrk="1" hangingPunct="1"/>
            <a:r>
              <a:rPr lang="da-DK" smtClean="0">
                <a:solidFill>
                  <a:srgbClr val="000000"/>
                </a:solidFill>
                <a:sym typeface="Verdana" pitchFamily="34" charset="0"/>
              </a:rPr>
              <a:t> Chez les enfants de moins de 30 mois, on mesurera la longueur corporelle totale et on la notera sur la courbe destinée aux enfants âgés de 0 à 36 mois.</a:t>
            </a:r>
          </a:p>
          <a:p>
            <a:pPr eaLnBrk="1" hangingPunct="1"/>
            <a:r>
              <a:rPr lang="da-DK" smtClean="0">
                <a:solidFill>
                  <a:srgbClr val="000000"/>
                </a:solidFill>
                <a:sym typeface="Verdana" pitchFamily="34" charset="0"/>
              </a:rPr>
              <a:t> Dans la mesure du possible, on mesurera le poids à 0,1 kg près, ou au moins à 1 kg près. L’enfant doit avoir retiré ses chaussures, porter des vêtements légers ou être en sous-vêtements et avoir vidé ses poches.</a:t>
            </a:r>
          </a:p>
        </p:txBody>
      </p:sp>
      <p:sp>
        <p:nvSpPr>
          <p:cNvPr id="79876" name="Slide Number Placeholder 3"/>
          <p:cNvSpPr>
            <a:spLocks noGrp="1"/>
          </p:cNvSpPr>
          <p:nvPr>
            <p:ph type="sldNum" sz="quarter" idx="5"/>
          </p:nvPr>
        </p:nvSpPr>
        <p:spPr>
          <a:noFill/>
        </p:spPr>
        <p:txBody>
          <a:bodyPr/>
          <a:lstStyle/>
          <a:p>
            <a:pPr eaLnBrk="0" hangingPunct="0">
              <a:buSzPct val="100000"/>
            </a:pPr>
            <a:fld id="{0F6C6DAC-EF46-44EF-B552-D92FF140C41B}" type="slidenum">
              <a:rPr lang="da-DK" smtClean="0">
                <a:solidFill>
                  <a:srgbClr val="009FDA"/>
                </a:solidFill>
                <a:sym typeface="Verdana" pitchFamily="34" charset="0"/>
              </a:rPr>
              <a:pPr eaLnBrk="0" hangingPunct="0">
                <a:buSzPct val="100000"/>
              </a:pPr>
              <a:t>36</a:t>
            </a:fld>
            <a:endParaRPr lang="da-DK" smtClean="0">
              <a:solidFill>
                <a:srgbClr val="009FDA"/>
              </a:solidFill>
              <a:sym typeface="Verdana"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pPr eaLnBrk="1" hangingPunct="1"/>
            <a:endParaRPr lang="en-ZA" smtClean="0"/>
          </a:p>
        </p:txBody>
      </p:sp>
      <p:sp>
        <p:nvSpPr>
          <p:cNvPr id="80900" name="Slide Number Placeholder 3"/>
          <p:cNvSpPr>
            <a:spLocks noGrp="1"/>
          </p:cNvSpPr>
          <p:nvPr>
            <p:ph type="sldNum" sz="quarter" idx="5"/>
          </p:nvPr>
        </p:nvSpPr>
        <p:spPr>
          <a:noFill/>
        </p:spPr>
        <p:txBody>
          <a:bodyPr/>
          <a:lstStyle/>
          <a:p>
            <a:pPr eaLnBrk="0" hangingPunct="0">
              <a:buSzPct val="100000"/>
            </a:pPr>
            <a:fld id="{515A50F5-95EC-42C4-B203-80C9CEDB1DDF}" type="slidenum">
              <a:rPr lang="da-DK" smtClean="0">
                <a:solidFill>
                  <a:srgbClr val="009FDA"/>
                </a:solidFill>
                <a:sym typeface="Verdana" pitchFamily="34" charset="0"/>
              </a:rPr>
              <a:pPr eaLnBrk="0" hangingPunct="0">
                <a:buSzPct val="100000"/>
              </a:pPr>
              <a:t>37</a:t>
            </a:fld>
            <a:endParaRPr lang="da-DK" smtClean="0">
              <a:solidFill>
                <a:srgbClr val="009FDA"/>
              </a:solidFill>
              <a:sym typeface="Verdana"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539750" y="773113"/>
            <a:ext cx="5594350" cy="4195762"/>
          </a:xfrm>
          <a:ln/>
        </p:spPr>
      </p:sp>
      <p:sp>
        <p:nvSpPr>
          <p:cNvPr id="81923" name="Notes Placeholder 2"/>
          <p:cNvSpPr>
            <a:spLocks noGrp="1"/>
          </p:cNvSpPr>
          <p:nvPr>
            <p:ph type="body" idx="1"/>
          </p:nvPr>
        </p:nvSpPr>
        <p:spPr>
          <a:xfrm>
            <a:off x="828675" y="5305425"/>
            <a:ext cx="5022850" cy="3657600"/>
          </a:xfrm>
          <a:noFill/>
          <a:ln/>
        </p:spPr>
        <p:txBody>
          <a:bodyPr/>
          <a:lstStyle/>
          <a:p>
            <a:pPr eaLnBrk="1" hangingPunct="1"/>
            <a:r>
              <a:rPr lang="da-DK" smtClean="0">
                <a:solidFill>
                  <a:srgbClr val="000000"/>
                </a:solidFill>
                <a:sym typeface="Verdana" pitchFamily="34" charset="0"/>
              </a:rPr>
              <a:t>Réponse aux questions. </a:t>
            </a:r>
          </a:p>
        </p:txBody>
      </p:sp>
      <p:sp>
        <p:nvSpPr>
          <p:cNvPr id="81924" name="Slide Number Placeholder 3"/>
          <p:cNvSpPr txBox="1">
            <a:spLocks noGrp="1"/>
          </p:cNvSpPr>
          <p:nvPr/>
        </p:nvSpPr>
        <p:spPr bwMode="auto">
          <a:xfrm>
            <a:off x="4229100" y="0"/>
            <a:ext cx="1612900" cy="233363"/>
          </a:xfrm>
          <a:prstGeom prst="rect">
            <a:avLst/>
          </a:prstGeom>
          <a:noFill/>
          <a:ln w="9525">
            <a:noFill/>
            <a:miter lim="800000"/>
            <a:headEnd/>
            <a:tailEnd/>
          </a:ln>
        </p:spPr>
        <p:txBody>
          <a:bodyPr lIns="0" tIns="0" rIns="0" bIns="0" anchor="ctr"/>
          <a:lstStyle/>
          <a:p>
            <a:pPr algn="r" eaLnBrk="0" hangingPunct="0">
              <a:buSzPct val="100000"/>
            </a:pPr>
            <a:fld id="{0E9A4650-F23A-4B30-AFFE-85740F61D8EC}" type="slidenum">
              <a:rPr lang="da-DK" sz="900" b="0">
                <a:solidFill>
                  <a:srgbClr val="009FDA"/>
                </a:solidFill>
                <a:sym typeface="Verdana" pitchFamily="34" charset="0"/>
              </a:rPr>
              <a:pPr algn="r" eaLnBrk="0" hangingPunct="0">
                <a:buSzPct val="100000"/>
              </a:pPr>
              <a:t>38</a:t>
            </a:fld>
            <a:endParaRPr lang="da-DK" sz="900" b="0">
              <a:solidFill>
                <a:srgbClr val="009FDA"/>
              </a:solidFill>
              <a:sym typeface="Verdana"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4229100" y="0"/>
            <a:ext cx="1612900" cy="233363"/>
          </a:xfrm>
          <a:prstGeom prst="rect">
            <a:avLst/>
          </a:prstGeom>
          <a:noFill/>
          <a:ln w="9525">
            <a:noFill/>
            <a:miter lim="800000"/>
            <a:headEnd/>
            <a:tailEnd/>
          </a:ln>
        </p:spPr>
        <p:txBody>
          <a:bodyPr lIns="0" tIns="0" rIns="0" bIns="0" anchor="ctr"/>
          <a:lstStyle/>
          <a:p>
            <a:pPr algn="r" eaLnBrk="0" hangingPunct="0">
              <a:buSzPct val="100000"/>
            </a:pPr>
            <a:fld id="{5DB0CC36-B41C-4CE4-8C2F-F735B3E6075D}" type="slidenum">
              <a:rPr lang="da-DK" sz="900" b="0">
                <a:solidFill>
                  <a:srgbClr val="009FDA"/>
                </a:solidFill>
                <a:sym typeface="Verdana" pitchFamily="34" charset="0"/>
              </a:rPr>
              <a:pPr algn="r" eaLnBrk="0" hangingPunct="0">
                <a:buSzPct val="100000"/>
              </a:pPr>
              <a:t>39</a:t>
            </a:fld>
            <a:endParaRPr lang="da-DK" sz="900" b="0">
              <a:solidFill>
                <a:srgbClr val="009FDA"/>
              </a:solidFill>
              <a:sym typeface="Verdana" pitchFamily="34" charset="0"/>
            </a:endParaRPr>
          </a:p>
        </p:txBody>
      </p:sp>
      <p:sp>
        <p:nvSpPr>
          <p:cNvPr id="82947" name="Rectangle 7"/>
          <p:cNvSpPr txBox="1">
            <a:spLocks noGrp="1" noChangeArrowheads="1"/>
          </p:cNvSpPr>
          <p:nvPr/>
        </p:nvSpPr>
        <p:spPr bwMode="auto">
          <a:xfrm>
            <a:off x="4229100" y="0"/>
            <a:ext cx="1612900" cy="233363"/>
          </a:xfrm>
          <a:prstGeom prst="rect">
            <a:avLst/>
          </a:prstGeom>
          <a:noFill/>
          <a:ln w="9525">
            <a:noFill/>
            <a:miter lim="800000"/>
            <a:headEnd/>
            <a:tailEnd/>
          </a:ln>
        </p:spPr>
        <p:txBody>
          <a:bodyPr lIns="0" tIns="0" rIns="0" bIns="0" anchor="ctr"/>
          <a:lstStyle/>
          <a:p>
            <a:pPr algn="r" eaLnBrk="0" hangingPunct="0">
              <a:buSzPct val="100000"/>
            </a:pPr>
            <a:fld id="{91624F50-E8FD-440D-A59E-28608209C694}" type="slidenum">
              <a:rPr lang="da-DK" sz="900" b="0">
                <a:solidFill>
                  <a:srgbClr val="009FDA"/>
                </a:solidFill>
                <a:sym typeface="Verdana" pitchFamily="34" charset="0"/>
              </a:rPr>
              <a:pPr algn="r" eaLnBrk="0" hangingPunct="0">
                <a:buSzPct val="100000"/>
              </a:pPr>
              <a:t>39</a:t>
            </a:fld>
            <a:endParaRPr lang="da-DK" sz="900" b="0">
              <a:solidFill>
                <a:srgbClr val="009FDA"/>
              </a:solidFill>
              <a:sym typeface="Verdana" pitchFamily="34" charset="0"/>
            </a:endParaRPr>
          </a:p>
        </p:txBody>
      </p:sp>
      <p:sp>
        <p:nvSpPr>
          <p:cNvPr id="82948" name="Rectangle 2"/>
          <p:cNvSpPr>
            <a:spLocks noGrp="1" noRot="1" noChangeAspect="1" noChangeArrowheads="1" noTextEdit="1"/>
          </p:cNvSpPr>
          <p:nvPr>
            <p:ph type="sldImg"/>
          </p:nvPr>
        </p:nvSpPr>
        <p:spPr>
          <a:xfrm>
            <a:off x="852488" y="742950"/>
            <a:ext cx="4948237" cy="3711575"/>
          </a:xfrm>
          <a:ln/>
        </p:spPr>
      </p:sp>
      <p:sp>
        <p:nvSpPr>
          <p:cNvPr id="82949" name="Rectangle 3"/>
          <p:cNvSpPr>
            <a:spLocks noGrp="1" noChangeArrowheads="1"/>
          </p:cNvSpPr>
          <p:nvPr>
            <p:ph type="body" idx="1"/>
          </p:nvPr>
        </p:nvSpPr>
        <p:spPr>
          <a:xfrm>
            <a:off x="665163" y="4697413"/>
            <a:ext cx="5314950" cy="4456112"/>
          </a:xfrm>
          <a:noFill/>
          <a:ln/>
        </p:spPr>
        <p:txBody>
          <a:bodyPr/>
          <a:lstStyle/>
          <a:p>
            <a:pPr eaLnBrk="1" hangingPunct="1"/>
            <a:r>
              <a:rPr lang="da-DK" smtClean="0">
                <a:solidFill>
                  <a:srgbClr val="000000"/>
                </a:solidFill>
                <a:sym typeface="Verdana" pitchFamily="34" charset="0"/>
              </a:rPr>
              <a:t>novo nordisk changing diabetes - Outro</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eaLnBrk="1" hangingPunct="1"/>
            <a:r>
              <a:rPr lang="da-DK" smtClean="0">
                <a:solidFill>
                  <a:srgbClr val="000000"/>
                </a:solidFill>
                <a:sym typeface="Verdana" pitchFamily="34" charset="0"/>
              </a:rPr>
              <a:t>Pour atteindre ces objectifs, il y a un certain nombre d'aspects de la prise en charge à considérer. L'un des principaux paramètres à prendre en considération est l'éducation de l'enfant et de la famille. L'éducation de l'enfant dépend de son âge et de sa maturité intellectuelle. Cette éducation doit être revue régulièrement, au fur et à mesure que l'enfant grandit. L'éducation de la famille est cruciale pour garantir une auto-prise en charge satisfaisante du diabète. L'administration de l'insuline, en suivant des schémas appropriés pour l'enfant, est au cœur du traitement médical. Il est nécessaire d'adapter le régime alimentaire pour mieux contrôler la glycémie. L'autosurveillance glycémique est la seule façon pour l'enfant et sa famille de comprendre le diabète, et les effets de l'alimentation et de l'insuline. Enfin, l'enfant et sa famille ont besoin d'un soutien régulier pour vivre bien avec la maladie. Tous ces paramètres doivent être gérés de manière optimale afin d'obtenir le meilleur résultat possible pour l'enfant qui souffre du diabète.</a:t>
            </a:r>
          </a:p>
        </p:txBody>
      </p:sp>
      <p:sp>
        <p:nvSpPr>
          <p:cNvPr id="47108" name="Slide Number Placeholder 3"/>
          <p:cNvSpPr>
            <a:spLocks noGrp="1"/>
          </p:cNvSpPr>
          <p:nvPr>
            <p:ph type="sldNum" sz="quarter" idx="5"/>
          </p:nvPr>
        </p:nvSpPr>
        <p:spPr>
          <a:noFill/>
        </p:spPr>
        <p:txBody>
          <a:bodyPr/>
          <a:lstStyle/>
          <a:p>
            <a:pPr eaLnBrk="0" hangingPunct="0">
              <a:buSzPct val="100000"/>
            </a:pPr>
            <a:fld id="{C2CE818F-3DD0-4A2A-8F43-F5A506CD21AB}" type="slidenum">
              <a:rPr lang="da-DK" smtClean="0">
                <a:solidFill>
                  <a:srgbClr val="009FDA"/>
                </a:solidFill>
                <a:sym typeface="Verdana" pitchFamily="34" charset="0"/>
              </a:rPr>
              <a:pPr eaLnBrk="0" hangingPunct="0">
                <a:buSzPct val="100000"/>
              </a:pPr>
              <a:t>4</a:t>
            </a:fld>
            <a:endParaRPr lang="da-DK" smtClean="0">
              <a:solidFill>
                <a:srgbClr val="009FDA"/>
              </a:solidFill>
              <a:sym typeface="Verdana"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eaLnBrk="1" hangingPunct="1"/>
            <a:r>
              <a:rPr lang="da-DK" smtClean="0">
                <a:solidFill>
                  <a:srgbClr val="000000"/>
                </a:solidFill>
                <a:sym typeface="Verdana" pitchFamily="34" charset="0"/>
              </a:rPr>
              <a:t>Toutes ces tâches ne peuvent être prises en charge par une seule personne. Cette situation requiert une équipe pluridisciplinaire pour gérer la maladie. L'équipe met l'enfant au cœur du dispositif de soins, mais elle doit également comporter un professionnel de santé qui se chargera de diriger les soins. L'éducateur en diabète a un rôle important car c'est lui qui explique à la famille la partie technique des soins, lui apporte une aide éducative et la soutient régulièrement. Bien que les éducateurs soient en majeure partie des infirmières, des personnes de différents horizons sont à même de remplir cette fonction. Un diététicien qui comprend les coutumes alimentaires locales est également nécessaire lorsqu'il s'agit de modifier le régime alimentaire. Le travailleur social et le psychologue peuvent être précieux en fournissant des réponses aux nombreuses questions psychologiques et sociales qui s'imposent avec cette maladie.</a:t>
            </a:r>
          </a:p>
        </p:txBody>
      </p:sp>
      <p:sp>
        <p:nvSpPr>
          <p:cNvPr id="48132" name="Slide Number Placeholder 3"/>
          <p:cNvSpPr>
            <a:spLocks noGrp="1"/>
          </p:cNvSpPr>
          <p:nvPr>
            <p:ph type="sldNum" sz="quarter" idx="5"/>
          </p:nvPr>
        </p:nvSpPr>
        <p:spPr>
          <a:noFill/>
        </p:spPr>
        <p:txBody>
          <a:bodyPr/>
          <a:lstStyle/>
          <a:p>
            <a:pPr eaLnBrk="0" hangingPunct="0">
              <a:buSzPct val="100000"/>
            </a:pPr>
            <a:fld id="{4CBF9FC3-60D5-4BFB-AAFA-5C6188B6B525}" type="slidenum">
              <a:rPr lang="da-DK" smtClean="0">
                <a:solidFill>
                  <a:srgbClr val="009FDA"/>
                </a:solidFill>
                <a:sym typeface="Verdana" pitchFamily="34" charset="0"/>
              </a:rPr>
              <a:pPr eaLnBrk="0" hangingPunct="0">
                <a:buSzPct val="100000"/>
              </a:pPr>
              <a:t>5</a:t>
            </a:fld>
            <a:endParaRPr lang="da-DK" smtClean="0">
              <a:solidFill>
                <a:srgbClr val="009FDA"/>
              </a:solidFill>
              <a:sym typeface="Verdana"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eaLnBrk="1" hangingPunct="1"/>
            <a:r>
              <a:rPr lang="da-DK" smtClean="0">
                <a:solidFill>
                  <a:srgbClr val="000000"/>
                </a:solidFill>
                <a:sym typeface="Verdana" pitchFamily="34" charset="0"/>
              </a:rPr>
              <a:t>L'insulinothérapie est fondamentale dans la gestion du diabète</a:t>
            </a:r>
          </a:p>
        </p:txBody>
      </p:sp>
      <p:sp>
        <p:nvSpPr>
          <p:cNvPr id="49156" name="Slide Number Placeholder 3"/>
          <p:cNvSpPr>
            <a:spLocks noGrp="1"/>
          </p:cNvSpPr>
          <p:nvPr>
            <p:ph type="sldNum" sz="quarter" idx="5"/>
          </p:nvPr>
        </p:nvSpPr>
        <p:spPr>
          <a:noFill/>
        </p:spPr>
        <p:txBody>
          <a:bodyPr/>
          <a:lstStyle/>
          <a:p>
            <a:pPr eaLnBrk="0" hangingPunct="0">
              <a:buSzPct val="100000"/>
            </a:pPr>
            <a:fld id="{A2FE93A1-C401-4BB6-9AF1-377E3551F48A}" type="slidenum">
              <a:rPr lang="da-DK" smtClean="0">
                <a:solidFill>
                  <a:srgbClr val="009FDA"/>
                </a:solidFill>
                <a:sym typeface="Verdana" pitchFamily="34" charset="0"/>
              </a:rPr>
              <a:pPr eaLnBrk="0" hangingPunct="0">
                <a:buSzPct val="100000"/>
              </a:pPr>
              <a:t>6</a:t>
            </a:fld>
            <a:endParaRPr lang="da-DK" smtClean="0">
              <a:solidFill>
                <a:srgbClr val="009FDA"/>
              </a:solidFill>
              <a:sym typeface="Verdana"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r>
              <a:rPr lang="da-DK" smtClean="0">
                <a:solidFill>
                  <a:srgbClr val="000000"/>
                </a:solidFill>
                <a:sym typeface="Verdana" pitchFamily="34" charset="0"/>
              </a:rPr>
              <a:t>Depuis les années 1980, l'insuline animale est remplacée par de l'insuline humaine (insuline identique à celle secrétée par le corps humain) mais produite en grandes quantités grâce à la technologie de l'ADN recombinant. Plusieurs types d'insuline sont aujourd’hui disponibles sur le marché. Il est donc possible de choisir un traitement adapté au mode de vie du patient et de définir le nombre quotidien d'injections (une, deux ou davantage) de manière à ce que les pics d'insuline correspondent à l'heure des prises alimentaires. On pourra opter pour une insuline d'action rapide ou prolongée, ou encore pour des mélanges en proportions fixes ou pour d'autres associations d'insulines différentes. </a:t>
            </a:r>
          </a:p>
          <a:p>
            <a:pPr eaLnBrk="1" hangingPunct="1"/>
            <a:r>
              <a:rPr lang="da-DK" smtClean="0">
                <a:solidFill>
                  <a:srgbClr val="000000"/>
                </a:solidFill>
                <a:sym typeface="Verdana" pitchFamily="34" charset="0"/>
              </a:rPr>
              <a:t>L'insuline actuelle est généralement fabriquée à une concentration de 100 unités par millilitre. Faites attention car vous pouvez encore être confronté à une insuline qui a une concentration de 40 unités par millilitre. La dose d'insuline est toujours notée en unités et non en millilitres.</a:t>
            </a:r>
          </a:p>
          <a:p>
            <a:pPr eaLnBrk="1" hangingPunct="1"/>
            <a:r>
              <a:rPr lang="da-DK" smtClean="0">
                <a:solidFill>
                  <a:srgbClr val="000000"/>
                </a:solidFill>
                <a:sym typeface="Verdana" pitchFamily="34" charset="0"/>
              </a:rPr>
              <a:t>Il existe différents types d'insuline classés selon leur délai l'action</a:t>
            </a:r>
          </a:p>
        </p:txBody>
      </p:sp>
      <p:sp>
        <p:nvSpPr>
          <p:cNvPr id="50180" name="Slide Number Placeholder 3"/>
          <p:cNvSpPr>
            <a:spLocks noGrp="1"/>
          </p:cNvSpPr>
          <p:nvPr>
            <p:ph type="sldNum" sz="quarter" idx="5"/>
          </p:nvPr>
        </p:nvSpPr>
        <p:spPr>
          <a:noFill/>
        </p:spPr>
        <p:txBody>
          <a:bodyPr/>
          <a:lstStyle/>
          <a:p>
            <a:pPr eaLnBrk="0" hangingPunct="0">
              <a:buSzPct val="100000"/>
            </a:pPr>
            <a:fld id="{139DAF7E-7FB4-49FA-B906-394259373189}" type="slidenum">
              <a:rPr lang="da-DK" smtClean="0">
                <a:solidFill>
                  <a:srgbClr val="009FDA"/>
                </a:solidFill>
                <a:sym typeface="Verdana" pitchFamily="34" charset="0"/>
              </a:rPr>
              <a:pPr eaLnBrk="0" hangingPunct="0">
                <a:buSzPct val="100000"/>
              </a:pPr>
              <a:t>7</a:t>
            </a:fld>
            <a:endParaRPr lang="da-DK" smtClean="0">
              <a:solidFill>
                <a:srgbClr val="009FDA"/>
              </a:solidFill>
              <a:sym typeface="Verdana"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r>
              <a:rPr lang="da-DK" b="1" smtClean="0">
                <a:solidFill>
                  <a:srgbClr val="000000"/>
                </a:solidFill>
                <a:sym typeface="Verdana" pitchFamily="34" charset="0"/>
              </a:rPr>
              <a:t>L'insuline d'action rapide ou insuline ordinaire</a:t>
            </a:r>
            <a:r>
              <a:rPr lang="da-DK" smtClean="0">
                <a:solidFill>
                  <a:srgbClr val="000000"/>
                </a:solidFill>
                <a:sym typeface="Verdana" pitchFamily="34" charset="0"/>
              </a:rPr>
              <a:t> (par exemple Actrapid de Novo Nordisk et Humulin R d’Eli Lilly) commence 30 à 60 minutes après l’injection, est maximale après 2 à 4 heures et dure 4 à 8 heures. Cette action n'étant pas immédiate, il est préférable d'administrer l'insuline 30 minutes avant un repas. Pour limiter les pics de glycémie, il est conseillé de préférer les aliments à faible indice glycémique (comme les céréales complètes, le riz basmati et les aliments riches en fibres) aux aliments sucrés et glucidiques transformés. </a:t>
            </a:r>
          </a:p>
          <a:p>
            <a:pPr eaLnBrk="1" hangingPunct="1"/>
            <a:r>
              <a:rPr lang="da-DK" smtClean="0">
                <a:solidFill>
                  <a:srgbClr val="000000"/>
                </a:solidFill>
                <a:sym typeface="Verdana" pitchFamily="34" charset="0"/>
              </a:rPr>
              <a:t> </a:t>
            </a:r>
          </a:p>
        </p:txBody>
      </p:sp>
      <p:sp>
        <p:nvSpPr>
          <p:cNvPr id="51204" name="Slide Number Placeholder 3"/>
          <p:cNvSpPr>
            <a:spLocks noGrp="1"/>
          </p:cNvSpPr>
          <p:nvPr>
            <p:ph type="sldNum" sz="quarter" idx="5"/>
          </p:nvPr>
        </p:nvSpPr>
        <p:spPr>
          <a:noFill/>
        </p:spPr>
        <p:txBody>
          <a:bodyPr/>
          <a:lstStyle/>
          <a:p>
            <a:pPr eaLnBrk="0" hangingPunct="0">
              <a:buSzPct val="100000"/>
            </a:pPr>
            <a:fld id="{F844B490-D6EE-4A8E-9264-3714506E4A16}" type="slidenum">
              <a:rPr lang="da-DK" smtClean="0">
                <a:solidFill>
                  <a:srgbClr val="009FDA"/>
                </a:solidFill>
                <a:sym typeface="Verdana" pitchFamily="34" charset="0"/>
              </a:rPr>
              <a:pPr eaLnBrk="0" hangingPunct="0">
                <a:buSzPct val="100000"/>
              </a:pPr>
              <a:t>8</a:t>
            </a:fld>
            <a:endParaRPr lang="da-DK" smtClean="0">
              <a:solidFill>
                <a:srgbClr val="009FDA"/>
              </a:solidFill>
              <a:sym typeface="Verdana"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eaLnBrk="1" hangingPunct="1"/>
            <a:r>
              <a:rPr lang="da-DK" b="1" smtClean="0">
                <a:solidFill>
                  <a:srgbClr val="000000"/>
                </a:solidFill>
                <a:sym typeface="Verdana" pitchFamily="34" charset="0"/>
              </a:rPr>
              <a:t>Analogues d'insuline d'action rapide :</a:t>
            </a:r>
            <a:r>
              <a:rPr lang="da-DK" smtClean="0">
                <a:solidFill>
                  <a:srgbClr val="000000"/>
                </a:solidFill>
                <a:sym typeface="Verdana" pitchFamily="34" charset="0"/>
              </a:rPr>
              <a:t> L'insuline asparte (Novorapid de Novo Nordisk), l'insuline lispro (Humalog d’Eli Lilly) et l'insuline glulisine (Apidra de Sanofi Aventis) commencent généralement à agir en moins de 15 minutes. Leur effet est maximal après 30 à 180 minutes et dure 3 à 5 heures. Ces insulines peuvent être administrées immédiatement avant un repas et même après celui-ci, en particulier chez les enfants difficiles qui mangent lentement. Si le repas est riche en glucides, il est préférable d'administrer les analogues d'action rapide 15 à 30 minutes avant celui-ci.</a:t>
            </a:r>
          </a:p>
        </p:txBody>
      </p:sp>
      <p:sp>
        <p:nvSpPr>
          <p:cNvPr id="52228" name="Slide Number Placeholder 3"/>
          <p:cNvSpPr>
            <a:spLocks noGrp="1"/>
          </p:cNvSpPr>
          <p:nvPr>
            <p:ph type="sldNum" sz="quarter" idx="5"/>
          </p:nvPr>
        </p:nvSpPr>
        <p:spPr>
          <a:noFill/>
        </p:spPr>
        <p:txBody>
          <a:bodyPr/>
          <a:lstStyle/>
          <a:p>
            <a:pPr eaLnBrk="0" hangingPunct="0">
              <a:buSzPct val="100000"/>
            </a:pPr>
            <a:fld id="{D2110AB6-82A0-4B27-BE8F-E0C6141B668B}" type="slidenum">
              <a:rPr lang="da-DK" smtClean="0">
                <a:solidFill>
                  <a:srgbClr val="009FDA"/>
                </a:solidFill>
                <a:sym typeface="Verdana" pitchFamily="34" charset="0"/>
              </a:rPr>
              <a:pPr eaLnBrk="0" hangingPunct="0">
                <a:buSzPct val="100000"/>
              </a:pPr>
              <a:t>9</a:t>
            </a:fld>
            <a:endParaRPr lang="da-DK" smtClean="0">
              <a:solidFill>
                <a:srgbClr val="009FDA"/>
              </a:solidFill>
              <a:sym typeface="Verdan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Footer Placeholder 3"/>
          <p:cNvSpPr>
            <a:spLocks noGrp="1"/>
          </p:cNvSpPr>
          <p:nvPr>
            <p:ph type="ftr" sz="quarter" idx="10"/>
          </p:nvPr>
        </p:nvSpPr>
        <p:spPr>
          <a:ln/>
        </p:spPr>
        <p:txBody>
          <a:bodyPr/>
          <a:lstStyle>
            <a:lvl1pPr>
              <a:defRPr/>
            </a:lvl1pPr>
          </a:lstStyle>
          <a:p>
            <a:pPr>
              <a:defRPr/>
            </a:pPr>
            <a:r>
              <a:rPr lang="en-GB"/>
              <a:t>Presentation title</a:t>
            </a:r>
          </a:p>
        </p:txBody>
      </p:sp>
      <p:sp>
        <p:nvSpPr>
          <p:cNvPr id="5" name="Slide Number Placeholder 4"/>
          <p:cNvSpPr>
            <a:spLocks noGrp="1"/>
          </p:cNvSpPr>
          <p:nvPr>
            <p:ph type="sldNum" sz="quarter" idx="11"/>
          </p:nvPr>
        </p:nvSpPr>
        <p:spPr>
          <a:ln/>
        </p:spPr>
        <p:txBody>
          <a:bodyPr/>
          <a:lstStyle>
            <a:lvl1pPr>
              <a:defRPr/>
            </a:lvl1pPr>
          </a:lstStyle>
          <a:p>
            <a:pPr>
              <a:defRPr/>
            </a:pPr>
            <a:r>
              <a:rPr lang="en-GB"/>
              <a:t>Slide No </a:t>
            </a:r>
            <a:fld id="{70CFD0FE-DEF8-43E4-BBBA-9370433F12E3}" type="slidenum">
              <a:rPr lang="en-GB"/>
              <a:pPr>
                <a:defRPr/>
              </a:pPr>
              <a:t>‹N°›</a:t>
            </a:fld>
            <a:endParaRPr lang="en-GB"/>
          </a:p>
        </p:txBody>
      </p:sp>
      <p:sp>
        <p:nvSpPr>
          <p:cNvPr id="6" name="Date Placeholder 5"/>
          <p:cNvSpPr>
            <a:spLocks noGrp="1"/>
          </p:cNvSpPr>
          <p:nvPr>
            <p:ph type="dt" sz="half" idx="12"/>
          </p:nvPr>
        </p:nvSpPr>
        <p:spPr>
          <a:ln/>
        </p:spPr>
        <p:txBody>
          <a:bodyPr/>
          <a:lstStyle>
            <a:lvl1pPr>
              <a:defRPr/>
            </a:lvl1pPr>
          </a:lstStyle>
          <a:p>
            <a:pPr>
              <a:defRPr/>
            </a:pPr>
            <a:fld id="{3543FD01-7EA2-4A36-A94F-C84D0536EE3B}" type="datetimeFigureOut">
              <a:rPr lang="da-DK"/>
              <a:pPr>
                <a:defRPr/>
              </a:pPr>
              <a:t>14-05-2011</a:t>
            </a:fld>
            <a:r>
              <a:rPr lang="en-GB"/>
              <a:t>Date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Footer Placeholder 3"/>
          <p:cNvSpPr>
            <a:spLocks noGrp="1"/>
          </p:cNvSpPr>
          <p:nvPr>
            <p:ph type="ftr" sz="quarter" idx="10"/>
          </p:nvPr>
        </p:nvSpPr>
        <p:spPr>
          <a:ln/>
        </p:spPr>
        <p:txBody>
          <a:bodyPr/>
          <a:lstStyle>
            <a:lvl1pPr>
              <a:defRPr/>
            </a:lvl1pPr>
          </a:lstStyle>
          <a:p>
            <a:pPr>
              <a:defRPr/>
            </a:pPr>
            <a:r>
              <a:rPr lang="en-GB"/>
              <a:t>Presentation title</a:t>
            </a:r>
          </a:p>
        </p:txBody>
      </p:sp>
      <p:sp>
        <p:nvSpPr>
          <p:cNvPr id="5" name="Slide Number Placeholder 4"/>
          <p:cNvSpPr>
            <a:spLocks noGrp="1"/>
          </p:cNvSpPr>
          <p:nvPr>
            <p:ph type="sldNum" sz="quarter" idx="11"/>
          </p:nvPr>
        </p:nvSpPr>
        <p:spPr>
          <a:ln/>
        </p:spPr>
        <p:txBody>
          <a:bodyPr/>
          <a:lstStyle>
            <a:lvl1pPr>
              <a:defRPr/>
            </a:lvl1pPr>
          </a:lstStyle>
          <a:p>
            <a:pPr>
              <a:defRPr/>
            </a:pPr>
            <a:r>
              <a:rPr lang="en-GB"/>
              <a:t>Slide No </a:t>
            </a:r>
            <a:fld id="{9A816439-9DB9-4790-A0E6-F812D6509FF6}" type="slidenum">
              <a:rPr lang="en-GB"/>
              <a:pPr>
                <a:defRPr/>
              </a:pPr>
              <a:t>‹N°›</a:t>
            </a:fld>
            <a:endParaRPr lang="en-GB"/>
          </a:p>
        </p:txBody>
      </p:sp>
      <p:sp>
        <p:nvSpPr>
          <p:cNvPr id="6" name="Date Placeholder 5"/>
          <p:cNvSpPr>
            <a:spLocks noGrp="1"/>
          </p:cNvSpPr>
          <p:nvPr>
            <p:ph type="dt" sz="half" idx="12"/>
          </p:nvPr>
        </p:nvSpPr>
        <p:spPr>
          <a:ln/>
        </p:spPr>
        <p:txBody>
          <a:bodyPr/>
          <a:lstStyle>
            <a:lvl1pPr>
              <a:defRPr/>
            </a:lvl1pPr>
          </a:lstStyle>
          <a:p>
            <a:pPr>
              <a:defRPr/>
            </a:pPr>
            <a:fld id="{D047905B-46DC-48BD-9691-3CCD41B6CCD3}" type="datetimeFigureOut">
              <a:rPr lang="da-DK"/>
              <a:pPr>
                <a:defRPr/>
              </a:pPr>
              <a:t>14-05-2011</a:t>
            </a:fld>
            <a:r>
              <a:rPr lang="en-GB"/>
              <a:t>Date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18288" y="469900"/>
            <a:ext cx="2046287" cy="4884738"/>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76250" y="469900"/>
            <a:ext cx="5989638" cy="488473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Footer Placeholder 3"/>
          <p:cNvSpPr>
            <a:spLocks noGrp="1"/>
          </p:cNvSpPr>
          <p:nvPr>
            <p:ph type="ftr" sz="quarter" idx="10"/>
          </p:nvPr>
        </p:nvSpPr>
        <p:spPr>
          <a:ln/>
        </p:spPr>
        <p:txBody>
          <a:bodyPr/>
          <a:lstStyle>
            <a:lvl1pPr>
              <a:defRPr/>
            </a:lvl1pPr>
          </a:lstStyle>
          <a:p>
            <a:pPr>
              <a:defRPr/>
            </a:pPr>
            <a:r>
              <a:rPr lang="en-GB"/>
              <a:t>Presentation title</a:t>
            </a:r>
          </a:p>
        </p:txBody>
      </p:sp>
      <p:sp>
        <p:nvSpPr>
          <p:cNvPr id="5" name="Slide Number Placeholder 4"/>
          <p:cNvSpPr>
            <a:spLocks noGrp="1"/>
          </p:cNvSpPr>
          <p:nvPr>
            <p:ph type="sldNum" sz="quarter" idx="11"/>
          </p:nvPr>
        </p:nvSpPr>
        <p:spPr>
          <a:ln/>
        </p:spPr>
        <p:txBody>
          <a:bodyPr/>
          <a:lstStyle>
            <a:lvl1pPr>
              <a:defRPr/>
            </a:lvl1pPr>
          </a:lstStyle>
          <a:p>
            <a:pPr>
              <a:defRPr/>
            </a:pPr>
            <a:r>
              <a:rPr lang="en-GB"/>
              <a:t>Slide No </a:t>
            </a:r>
            <a:fld id="{BBABA4EE-8160-4011-B703-6B7149B0DB0D}" type="slidenum">
              <a:rPr lang="en-GB"/>
              <a:pPr>
                <a:defRPr/>
              </a:pPr>
              <a:t>‹N°›</a:t>
            </a:fld>
            <a:endParaRPr lang="en-GB"/>
          </a:p>
        </p:txBody>
      </p:sp>
      <p:sp>
        <p:nvSpPr>
          <p:cNvPr id="6" name="Date Placeholder 5"/>
          <p:cNvSpPr>
            <a:spLocks noGrp="1"/>
          </p:cNvSpPr>
          <p:nvPr>
            <p:ph type="dt" sz="half" idx="12"/>
          </p:nvPr>
        </p:nvSpPr>
        <p:spPr>
          <a:ln/>
        </p:spPr>
        <p:txBody>
          <a:bodyPr/>
          <a:lstStyle>
            <a:lvl1pPr>
              <a:defRPr/>
            </a:lvl1pPr>
          </a:lstStyle>
          <a:p>
            <a:pPr>
              <a:defRPr/>
            </a:pPr>
            <a:fld id="{715FA97F-97F1-4447-A5AC-054B2E3B22F5}" type="datetimeFigureOut">
              <a:rPr lang="da-DK"/>
              <a:pPr>
                <a:defRPr/>
              </a:pPr>
              <a:t>14-05-2011</a:t>
            </a:fld>
            <a:r>
              <a:rPr lang="en-GB"/>
              <a:t>Date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76250" y="469900"/>
            <a:ext cx="8188325" cy="48847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Footer Placeholder 3"/>
          <p:cNvSpPr>
            <a:spLocks noGrp="1"/>
          </p:cNvSpPr>
          <p:nvPr>
            <p:ph type="ftr" sz="quarter" idx="10"/>
          </p:nvPr>
        </p:nvSpPr>
        <p:spPr>
          <a:ln/>
        </p:spPr>
        <p:txBody>
          <a:bodyPr/>
          <a:lstStyle>
            <a:lvl1pPr>
              <a:defRPr/>
            </a:lvl1pPr>
          </a:lstStyle>
          <a:p>
            <a:pPr>
              <a:defRPr/>
            </a:pPr>
            <a:r>
              <a:rPr lang="en-GB"/>
              <a:t>Presentation title</a:t>
            </a:r>
          </a:p>
        </p:txBody>
      </p:sp>
      <p:sp>
        <p:nvSpPr>
          <p:cNvPr id="4" name="Slide Number Placeholder 4"/>
          <p:cNvSpPr>
            <a:spLocks noGrp="1"/>
          </p:cNvSpPr>
          <p:nvPr>
            <p:ph type="sldNum" sz="quarter" idx="11"/>
          </p:nvPr>
        </p:nvSpPr>
        <p:spPr>
          <a:ln/>
        </p:spPr>
        <p:txBody>
          <a:bodyPr/>
          <a:lstStyle>
            <a:lvl1pPr>
              <a:defRPr/>
            </a:lvl1pPr>
          </a:lstStyle>
          <a:p>
            <a:pPr>
              <a:defRPr/>
            </a:pPr>
            <a:r>
              <a:rPr lang="en-GB"/>
              <a:t>Slide No </a:t>
            </a:r>
            <a:fld id="{82E45279-96FC-4D6D-9117-9B4C3F6F95C6}" type="slidenum">
              <a:rPr lang="en-GB"/>
              <a:pPr>
                <a:defRPr/>
              </a:pPr>
              <a:t>‹N°›</a:t>
            </a:fld>
            <a:endParaRPr lang="en-GB"/>
          </a:p>
        </p:txBody>
      </p:sp>
      <p:sp>
        <p:nvSpPr>
          <p:cNvPr id="5" name="Date Placeholder 5"/>
          <p:cNvSpPr>
            <a:spLocks noGrp="1"/>
          </p:cNvSpPr>
          <p:nvPr>
            <p:ph type="dt" sz="half" idx="12"/>
          </p:nvPr>
        </p:nvSpPr>
        <p:spPr>
          <a:ln/>
        </p:spPr>
        <p:txBody>
          <a:bodyPr/>
          <a:lstStyle>
            <a:lvl1pPr>
              <a:defRPr/>
            </a:lvl1pPr>
          </a:lstStyle>
          <a:p>
            <a:pPr>
              <a:defRPr/>
            </a:pPr>
            <a:fld id="{B52887EA-C691-406B-8C9E-27DC3D7DCF73}" type="datetimeFigureOut">
              <a:rPr lang="da-DK"/>
              <a:pPr>
                <a:defRPr/>
              </a:pPr>
              <a:t>14-05-2011</a:t>
            </a:fld>
            <a:r>
              <a:rPr lang="en-GB"/>
              <a:t>Date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6671CC3D-882C-4C9E-9546-25FDE9CFA0A6}" type="datetimeFigureOut">
              <a:rPr lang="da-DK"/>
              <a:pPr>
                <a:defRPr/>
              </a:pPr>
              <a:t>14-05-2011</a:t>
            </a:fld>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B93A569C-3FFC-4F40-A820-5EB7B0DEC072}" type="slidenum">
              <a:rPr lang="da-DK"/>
              <a:pPr>
                <a:defRPr/>
              </a:pPr>
              <a:t>‹N°›</a:t>
            </a:fld>
            <a:endParaRPr lang="da-DK"/>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0210F72F-FD4F-4247-96FF-EA6203953D46}" type="datetimeFigureOut">
              <a:rPr lang="da-DK"/>
              <a:pPr>
                <a:defRPr/>
              </a:pPr>
              <a:t>14-05-2011</a:t>
            </a:fld>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E8D003AB-4ACE-4303-95C3-EB1C1EA7C523}" type="slidenum">
              <a:rPr lang="da-DK"/>
              <a:pPr>
                <a:defRPr/>
              </a:pPr>
              <a:t>‹N°›</a:t>
            </a:fld>
            <a:endParaRPr lang="da-DK"/>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fld id="{AFA2D42A-EE9B-414E-812B-DD6FE32C0C75}" type="datetimeFigureOut">
              <a:rPr lang="da-DK"/>
              <a:pPr>
                <a:defRPr/>
              </a:pPr>
              <a:t>14-05-2011</a:t>
            </a:fld>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E7D79C0D-2E63-40ED-873C-BE885F880E0B}" type="slidenum">
              <a:rPr lang="da-DK"/>
              <a:pPr>
                <a:defRPr/>
              </a:pPr>
              <a:t>‹N°›</a:t>
            </a:fld>
            <a:endParaRPr lang="da-DK"/>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fld id="{3CEA8E1D-6E3C-4299-80AA-03ED10C55DEA}" type="datetimeFigureOut">
              <a:rPr lang="da-DK"/>
              <a:pPr>
                <a:defRPr/>
              </a:pPr>
              <a:t>14-05-2011</a:t>
            </a:fld>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F886625A-F97E-43CD-9C77-54E99B8D7A9F}" type="slidenum">
              <a:rPr lang="da-DK"/>
              <a:pPr>
                <a:defRPr/>
              </a:pPr>
              <a:t>‹N°›</a:t>
            </a:fld>
            <a:endParaRPr lang="da-DK"/>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fld id="{69436AB0-1171-46A9-B2E8-B50AA6485479}" type="datetimeFigureOut">
              <a:rPr lang="da-DK"/>
              <a:pPr>
                <a:defRPr/>
              </a:pPr>
              <a:t>14-05-2011</a:t>
            </a:fld>
            <a:endParaRPr lang="da-DK"/>
          </a:p>
        </p:txBody>
      </p:sp>
      <p:sp>
        <p:nvSpPr>
          <p:cNvPr id="8" name="Rectangle 5"/>
          <p:cNvSpPr>
            <a:spLocks noGrp="1" noChangeArrowheads="1"/>
          </p:cNvSpPr>
          <p:nvPr>
            <p:ph type="ftr" sz="quarter" idx="11"/>
          </p:nvPr>
        </p:nvSpPr>
        <p:spPr>
          <a:ln/>
        </p:spPr>
        <p:txBody>
          <a:bodyPr/>
          <a:lstStyle>
            <a:lvl1pPr>
              <a:defRPr/>
            </a:lvl1pPr>
          </a:lstStyle>
          <a:p>
            <a:pPr>
              <a:defRPr/>
            </a:pPr>
            <a:endParaRPr lang="da-DK"/>
          </a:p>
        </p:txBody>
      </p:sp>
      <p:sp>
        <p:nvSpPr>
          <p:cNvPr id="9" name="Rectangle 6"/>
          <p:cNvSpPr>
            <a:spLocks noGrp="1" noChangeArrowheads="1"/>
          </p:cNvSpPr>
          <p:nvPr>
            <p:ph type="sldNum" sz="quarter" idx="12"/>
          </p:nvPr>
        </p:nvSpPr>
        <p:spPr>
          <a:ln/>
        </p:spPr>
        <p:txBody>
          <a:bodyPr/>
          <a:lstStyle>
            <a:lvl1pPr>
              <a:defRPr/>
            </a:lvl1pPr>
          </a:lstStyle>
          <a:p>
            <a:pPr>
              <a:defRPr/>
            </a:pPr>
            <a:fld id="{94096542-7C1C-4CC1-ABDC-A3DAB8218604}" type="slidenum">
              <a:rPr lang="da-DK"/>
              <a:pPr>
                <a:defRPr/>
              </a:pPr>
              <a:t>‹N°›</a:t>
            </a:fld>
            <a:endParaRPr lang="da-DK"/>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fld id="{7E5B3DD0-B691-4909-BBDE-86A0B7609B5E}" type="datetimeFigureOut">
              <a:rPr lang="da-DK"/>
              <a:pPr>
                <a:defRPr/>
              </a:pPr>
              <a:t>14-05-2011</a:t>
            </a:fld>
            <a:endParaRPr lang="da-DK"/>
          </a:p>
        </p:txBody>
      </p:sp>
      <p:sp>
        <p:nvSpPr>
          <p:cNvPr id="4" name="Rectangle 5"/>
          <p:cNvSpPr>
            <a:spLocks noGrp="1" noChangeArrowheads="1"/>
          </p:cNvSpPr>
          <p:nvPr>
            <p:ph type="ftr" sz="quarter" idx="11"/>
          </p:nvPr>
        </p:nvSpPr>
        <p:spPr>
          <a:ln/>
        </p:spPr>
        <p:txBody>
          <a:bodyPr/>
          <a:lstStyle>
            <a:lvl1pPr>
              <a:defRPr/>
            </a:lvl1pPr>
          </a:lstStyle>
          <a:p>
            <a:pPr>
              <a:defRPr/>
            </a:pPr>
            <a:endParaRPr lang="da-DK"/>
          </a:p>
        </p:txBody>
      </p:sp>
      <p:sp>
        <p:nvSpPr>
          <p:cNvPr id="5" name="Rectangle 6"/>
          <p:cNvSpPr>
            <a:spLocks noGrp="1" noChangeArrowheads="1"/>
          </p:cNvSpPr>
          <p:nvPr>
            <p:ph type="sldNum" sz="quarter" idx="12"/>
          </p:nvPr>
        </p:nvSpPr>
        <p:spPr>
          <a:ln/>
        </p:spPr>
        <p:txBody>
          <a:bodyPr/>
          <a:lstStyle>
            <a:lvl1pPr>
              <a:defRPr/>
            </a:lvl1pPr>
          </a:lstStyle>
          <a:p>
            <a:pPr>
              <a:defRPr/>
            </a:pPr>
            <a:fld id="{DA18C6C1-6B35-4FE1-8FFD-C1D7B2E47273}" type="slidenum">
              <a:rPr lang="da-DK"/>
              <a:pPr>
                <a:defRPr/>
              </a:pPr>
              <a:t>‹N°›</a:t>
            </a:fld>
            <a:endParaRPr lang="da-DK"/>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0CD2FBE-DF81-4316-8AA5-3069EC6D0886}" type="datetimeFigureOut">
              <a:rPr lang="da-DK"/>
              <a:pPr>
                <a:defRPr/>
              </a:pPr>
              <a:t>14-05-2011</a:t>
            </a:fld>
            <a:endParaRPr lang="da-DK"/>
          </a:p>
        </p:txBody>
      </p:sp>
      <p:sp>
        <p:nvSpPr>
          <p:cNvPr id="3" name="Rectangle 5"/>
          <p:cNvSpPr>
            <a:spLocks noGrp="1" noChangeArrowheads="1"/>
          </p:cNvSpPr>
          <p:nvPr>
            <p:ph type="ftr" sz="quarter" idx="11"/>
          </p:nvPr>
        </p:nvSpPr>
        <p:spPr>
          <a:ln/>
        </p:spPr>
        <p:txBody>
          <a:bodyPr/>
          <a:lstStyle>
            <a:lvl1pPr>
              <a:defRPr/>
            </a:lvl1pPr>
          </a:lstStyle>
          <a:p>
            <a:pPr>
              <a:defRPr/>
            </a:pPr>
            <a:endParaRPr lang="da-DK"/>
          </a:p>
        </p:txBody>
      </p:sp>
      <p:sp>
        <p:nvSpPr>
          <p:cNvPr id="4" name="Rectangle 6"/>
          <p:cNvSpPr>
            <a:spLocks noGrp="1" noChangeArrowheads="1"/>
          </p:cNvSpPr>
          <p:nvPr>
            <p:ph type="sldNum" sz="quarter" idx="12"/>
          </p:nvPr>
        </p:nvSpPr>
        <p:spPr>
          <a:ln/>
        </p:spPr>
        <p:txBody>
          <a:bodyPr/>
          <a:lstStyle>
            <a:lvl1pPr>
              <a:defRPr/>
            </a:lvl1pPr>
          </a:lstStyle>
          <a:p>
            <a:pPr>
              <a:defRPr/>
            </a:pPr>
            <a:fld id="{9D7B5C39-5EDB-46ED-9BA8-3DF117C533AD}" type="slidenum">
              <a:rPr lang="da-DK"/>
              <a:pPr>
                <a:defRPr/>
              </a:pPr>
              <a:t>‹N°›</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Footer Placeholder 3"/>
          <p:cNvSpPr>
            <a:spLocks noGrp="1"/>
          </p:cNvSpPr>
          <p:nvPr>
            <p:ph type="ftr" sz="quarter" idx="10"/>
          </p:nvPr>
        </p:nvSpPr>
        <p:spPr>
          <a:ln/>
        </p:spPr>
        <p:txBody>
          <a:bodyPr/>
          <a:lstStyle>
            <a:lvl1pPr>
              <a:defRPr/>
            </a:lvl1pPr>
          </a:lstStyle>
          <a:p>
            <a:pPr>
              <a:defRPr/>
            </a:pPr>
            <a:r>
              <a:rPr lang="en-GB"/>
              <a:t>Presentation title</a:t>
            </a:r>
          </a:p>
        </p:txBody>
      </p:sp>
      <p:sp>
        <p:nvSpPr>
          <p:cNvPr id="5" name="Slide Number Placeholder 4"/>
          <p:cNvSpPr>
            <a:spLocks noGrp="1"/>
          </p:cNvSpPr>
          <p:nvPr>
            <p:ph type="sldNum" sz="quarter" idx="11"/>
          </p:nvPr>
        </p:nvSpPr>
        <p:spPr>
          <a:ln/>
        </p:spPr>
        <p:txBody>
          <a:bodyPr/>
          <a:lstStyle>
            <a:lvl1pPr>
              <a:defRPr/>
            </a:lvl1pPr>
          </a:lstStyle>
          <a:p>
            <a:pPr>
              <a:defRPr/>
            </a:pPr>
            <a:r>
              <a:rPr lang="en-GB"/>
              <a:t>Slide No </a:t>
            </a:r>
            <a:fld id="{1306E9E7-DFDA-431F-9654-4895D06F170C}" type="slidenum">
              <a:rPr lang="en-GB"/>
              <a:pPr>
                <a:defRPr/>
              </a:pPr>
              <a:t>‹N°›</a:t>
            </a:fld>
            <a:endParaRPr lang="en-GB"/>
          </a:p>
        </p:txBody>
      </p:sp>
      <p:sp>
        <p:nvSpPr>
          <p:cNvPr id="6" name="Date Placeholder 5"/>
          <p:cNvSpPr>
            <a:spLocks noGrp="1"/>
          </p:cNvSpPr>
          <p:nvPr>
            <p:ph type="dt" sz="half" idx="12"/>
          </p:nvPr>
        </p:nvSpPr>
        <p:spPr>
          <a:ln/>
        </p:spPr>
        <p:txBody>
          <a:bodyPr/>
          <a:lstStyle>
            <a:lvl1pPr>
              <a:defRPr/>
            </a:lvl1pPr>
          </a:lstStyle>
          <a:p>
            <a:pPr>
              <a:defRPr/>
            </a:pPr>
            <a:fld id="{286CC54F-1C1F-4333-83AE-ECBEF22F1890}" type="datetimeFigureOut">
              <a:rPr lang="da-DK"/>
              <a:pPr>
                <a:defRPr/>
              </a:pPr>
              <a:t>14-05-2011</a:t>
            </a:fld>
            <a:r>
              <a:rPr lang="en-GB"/>
              <a:t>Date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fld id="{7131AF5F-1F18-4F14-880F-1194B9F3B465}" type="datetimeFigureOut">
              <a:rPr lang="da-DK"/>
              <a:pPr>
                <a:defRPr/>
              </a:pPr>
              <a:t>14-05-2011</a:t>
            </a:fld>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276D4FDE-38B4-47BA-9BE8-3BA37796C4D3}" type="slidenum">
              <a:rPr lang="da-DK"/>
              <a:pPr>
                <a:defRPr/>
              </a:pPr>
              <a:t>‹N°›</a:t>
            </a:fld>
            <a:endParaRPr lang="da-DK"/>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fld id="{4D077C59-69DE-4C3C-8BA7-A0DA9D011C84}" type="datetimeFigureOut">
              <a:rPr lang="da-DK"/>
              <a:pPr>
                <a:defRPr/>
              </a:pPr>
              <a:t>14-05-2011</a:t>
            </a:fld>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D7DD072E-7327-417A-A936-307A7D6D5AFE}" type="slidenum">
              <a:rPr lang="da-DK"/>
              <a:pPr>
                <a:defRPr/>
              </a:pPr>
              <a:t>‹N°›</a:t>
            </a:fld>
            <a:endParaRPr lang="da-DK"/>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5B2AA9F5-0C35-4C23-BCDF-26F6336F87E7}" type="datetimeFigureOut">
              <a:rPr lang="da-DK"/>
              <a:pPr>
                <a:defRPr/>
              </a:pPr>
              <a:t>14-05-2011</a:t>
            </a:fld>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2A70A169-6DB3-4C83-8310-0810D84F76B5}" type="slidenum">
              <a:rPr lang="da-DK"/>
              <a:pPr>
                <a:defRPr/>
              </a:pPr>
              <a:t>‹N°›</a:t>
            </a:fld>
            <a:endParaRPr lang="da-DK"/>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B4D2DE4E-BEF1-4723-8214-F48FDCE3BD9F}" type="datetimeFigureOut">
              <a:rPr lang="da-DK"/>
              <a:pPr>
                <a:defRPr/>
              </a:pPr>
              <a:t>14-05-2011</a:t>
            </a:fld>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53388A01-B69E-45E9-9408-A4A414F8122E}" type="slidenum">
              <a:rPr lang="da-DK"/>
              <a:pPr>
                <a:defRPr/>
              </a:pPr>
              <a:t>‹N°›</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Footer Placeholder 3"/>
          <p:cNvSpPr>
            <a:spLocks noGrp="1"/>
          </p:cNvSpPr>
          <p:nvPr>
            <p:ph type="ftr" sz="quarter" idx="10"/>
          </p:nvPr>
        </p:nvSpPr>
        <p:spPr>
          <a:ln/>
        </p:spPr>
        <p:txBody>
          <a:bodyPr/>
          <a:lstStyle>
            <a:lvl1pPr>
              <a:defRPr/>
            </a:lvl1pPr>
          </a:lstStyle>
          <a:p>
            <a:pPr>
              <a:defRPr/>
            </a:pPr>
            <a:r>
              <a:rPr lang="en-GB"/>
              <a:t>Presentation title</a:t>
            </a:r>
          </a:p>
        </p:txBody>
      </p:sp>
      <p:sp>
        <p:nvSpPr>
          <p:cNvPr id="5" name="Slide Number Placeholder 4"/>
          <p:cNvSpPr>
            <a:spLocks noGrp="1"/>
          </p:cNvSpPr>
          <p:nvPr>
            <p:ph type="sldNum" sz="quarter" idx="11"/>
          </p:nvPr>
        </p:nvSpPr>
        <p:spPr>
          <a:ln/>
        </p:spPr>
        <p:txBody>
          <a:bodyPr/>
          <a:lstStyle>
            <a:lvl1pPr>
              <a:defRPr/>
            </a:lvl1pPr>
          </a:lstStyle>
          <a:p>
            <a:pPr>
              <a:defRPr/>
            </a:pPr>
            <a:r>
              <a:rPr lang="en-GB"/>
              <a:t>Slide No </a:t>
            </a:r>
            <a:fld id="{EF37E9B2-55DC-4950-BA03-ECDDF56EDCA3}" type="slidenum">
              <a:rPr lang="en-GB"/>
              <a:pPr>
                <a:defRPr/>
              </a:pPr>
              <a:t>‹N°›</a:t>
            </a:fld>
            <a:endParaRPr lang="en-GB"/>
          </a:p>
        </p:txBody>
      </p:sp>
      <p:sp>
        <p:nvSpPr>
          <p:cNvPr id="6" name="Date Placeholder 5"/>
          <p:cNvSpPr>
            <a:spLocks noGrp="1"/>
          </p:cNvSpPr>
          <p:nvPr>
            <p:ph type="dt" sz="half" idx="12"/>
          </p:nvPr>
        </p:nvSpPr>
        <p:spPr>
          <a:ln/>
        </p:spPr>
        <p:txBody>
          <a:bodyPr/>
          <a:lstStyle>
            <a:lvl1pPr>
              <a:defRPr/>
            </a:lvl1pPr>
          </a:lstStyle>
          <a:p>
            <a:pPr>
              <a:defRPr/>
            </a:pPr>
            <a:fld id="{20CB1DC9-052C-4D36-BD97-0FB837C6691E}" type="datetimeFigureOut">
              <a:rPr lang="da-DK"/>
              <a:pPr>
                <a:defRPr/>
              </a:pPr>
              <a:t>14-05-2011</a:t>
            </a:fld>
            <a:r>
              <a:rPr lang="en-GB"/>
              <a:t>Date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76250" y="1625600"/>
            <a:ext cx="4016375" cy="3729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5025" y="1625600"/>
            <a:ext cx="4017963" cy="3729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Footer Placeholder 3"/>
          <p:cNvSpPr>
            <a:spLocks noGrp="1"/>
          </p:cNvSpPr>
          <p:nvPr>
            <p:ph type="ftr" sz="quarter" idx="10"/>
          </p:nvPr>
        </p:nvSpPr>
        <p:spPr>
          <a:ln/>
        </p:spPr>
        <p:txBody>
          <a:bodyPr/>
          <a:lstStyle>
            <a:lvl1pPr>
              <a:defRPr/>
            </a:lvl1pPr>
          </a:lstStyle>
          <a:p>
            <a:pPr>
              <a:defRPr/>
            </a:pPr>
            <a:r>
              <a:rPr lang="en-GB"/>
              <a:t>Presentation title</a:t>
            </a:r>
          </a:p>
        </p:txBody>
      </p:sp>
      <p:sp>
        <p:nvSpPr>
          <p:cNvPr id="6" name="Slide Number Placeholder 4"/>
          <p:cNvSpPr>
            <a:spLocks noGrp="1"/>
          </p:cNvSpPr>
          <p:nvPr>
            <p:ph type="sldNum" sz="quarter" idx="11"/>
          </p:nvPr>
        </p:nvSpPr>
        <p:spPr>
          <a:ln/>
        </p:spPr>
        <p:txBody>
          <a:bodyPr/>
          <a:lstStyle>
            <a:lvl1pPr>
              <a:defRPr/>
            </a:lvl1pPr>
          </a:lstStyle>
          <a:p>
            <a:pPr>
              <a:defRPr/>
            </a:pPr>
            <a:r>
              <a:rPr lang="en-GB"/>
              <a:t>Slide No </a:t>
            </a:r>
            <a:fld id="{4A5209AA-51E6-48F9-B77D-ACCB46B06A53}" type="slidenum">
              <a:rPr lang="en-GB"/>
              <a:pPr>
                <a:defRPr/>
              </a:pPr>
              <a:t>‹N°›</a:t>
            </a:fld>
            <a:endParaRPr lang="en-GB"/>
          </a:p>
        </p:txBody>
      </p:sp>
      <p:sp>
        <p:nvSpPr>
          <p:cNvPr id="7" name="Date Placeholder 5"/>
          <p:cNvSpPr>
            <a:spLocks noGrp="1"/>
          </p:cNvSpPr>
          <p:nvPr>
            <p:ph type="dt" sz="half" idx="12"/>
          </p:nvPr>
        </p:nvSpPr>
        <p:spPr>
          <a:ln/>
        </p:spPr>
        <p:txBody>
          <a:bodyPr/>
          <a:lstStyle>
            <a:lvl1pPr>
              <a:defRPr/>
            </a:lvl1pPr>
          </a:lstStyle>
          <a:p>
            <a:pPr>
              <a:defRPr/>
            </a:pPr>
            <a:fld id="{4A8CAD57-910D-49CB-A0B1-650DF0A80E1A}" type="datetimeFigureOut">
              <a:rPr lang="da-DK"/>
              <a:pPr>
                <a:defRPr/>
              </a:pPr>
              <a:t>14-05-2011</a:t>
            </a:fld>
            <a:r>
              <a:rPr lang="en-GB"/>
              <a:t>Date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Footer Placeholder 3"/>
          <p:cNvSpPr>
            <a:spLocks noGrp="1"/>
          </p:cNvSpPr>
          <p:nvPr>
            <p:ph type="ftr" sz="quarter" idx="10"/>
          </p:nvPr>
        </p:nvSpPr>
        <p:spPr>
          <a:ln/>
        </p:spPr>
        <p:txBody>
          <a:bodyPr/>
          <a:lstStyle>
            <a:lvl1pPr>
              <a:defRPr/>
            </a:lvl1pPr>
          </a:lstStyle>
          <a:p>
            <a:pPr>
              <a:defRPr/>
            </a:pPr>
            <a:r>
              <a:rPr lang="en-GB"/>
              <a:t>Presentation title</a:t>
            </a:r>
          </a:p>
        </p:txBody>
      </p:sp>
      <p:sp>
        <p:nvSpPr>
          <p:cNvPr id="8" name="Slide Number Placeholder 4"/>
          <p:cNvSpPr>
            <a:spLocks noGrp="1"/>
          </p:cNvSpPr>
          <p:nvPr>
            <p:ph type="sldNum" sz="quarter" idx="11"/>
          </p:nvPr>
        </p:nvSpPr>
        <p:spPr>
          <a:ln/>
        </p:spPr>
        <p:txBody>
          <a:bodyPr/>
          <a:lstStyle>
            <a:lvl1pPr>
              <a:defRPr/>
            </a:lvl1pPr>
          </a:lstStyle>
          <a:p>
            <a:pPr>
              <a:defRPr/>
            </a:pPr>
            <a:r>
              <a:rPr lang="en-GB"/>
              <a:t>Slide No </a:t>
            </a:r>
            <a:fld id="{5195C6F5-3083-4B10-93A6-474FF422C139}" type="slidenum">
              <a:rPr lang="en-GB"/>
              <a:pPr>
                <a:defRPr/>
              </a:pPr>
              <a:t>‹N°›</a:t>
            </a:fld>
            <a:endParaRPr lang="en-GB"/>
          </a:p>
        </p:txBody>
      </p:sp>
      <p:sp>
        <p:nvSpPr>
          <p:cNvPr id="9" name="Date Placeholder 5"/>
          <p:cNvSpPr>
            <a:spLocks noGrp="1"/>
          </p:cNvSpPr>
          <p:nvPr>
            <p:ph type="dt" sz="half" idx="12"/>
          </p:nvPr>
        </p:nvSpPr>
        <p:spPr>
          <a:ln/>
        </p:spPr>
        <p:txBody>
          <a:bodyPr/>
          <a:lstStyle>
            <a:lvl1pPr>
              <a:defRPr/>
            </a:lvl1pPr>
          </a:lstStyle>
          <a:p>
            <a:pPr>
              <a:defRPr/>
            </a:pPr>
            <a:fld id="{FC1D29C6-0807-4177-98AB-A125E6E0FF3F}" type="datetimeFigureOut">
              <a:rPr lang="da-DK"/>
              <a:pPr>
                <a:defRPr/>
              </a:pPr>
              <a:t>14-05-2011</a:t>
            </a:fld>
            <a:r>
              <a:rPr lang="en-GB"/>
              <a:t>Date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Footer Placeholder 3"/>
          <p:cNvSpPr>
            <a:spLocks noGrp="1"/>
          </p:cNvSpPr>
          <p:nvPr>
            <p:ph type="ftr" sz="quarter" idx="10"/>
          </p:nvPr>
        </p:nvSpPr>
        <p:spPr>
          <a:ln/>
        </p:spPr>
        <p:txBody>
          <a:bodyPr/>
          <a:lstStyle>
            <a:lvl1pPr>
              <a:defRPr/>
            </a:lvl1pPr>
          </a:lstStyle>
          <a:p>
            <a:pPr>
              <a:defRPr/>
            </a:pPr>
            <a:r>
              <a:rPr lang="en-GB"/>
              <a:t>Presentation title</a:t>
            </a:r>
          </a:p>
        </p:txBody>
      </p:sp>
      <p:sp>
        <p:nvSpPr>
          <p:cNvPr id="4" name="Slide Number Placeholder 4"/>
          <p:cNvSpPr>
            <a:spLocks noGrp="1"/>
          </p:cNvSpPr>
          <p:nvPr>
            <p:ph type="sldNum" sz="quarter" idx="11"/>
          </p:nvPr>
        </p:nvSpPr>
        <p:spPr>
          <a:ln/>
        </p:spPr>
        <p:txBody>
          <a:bodyPr/>
          <a:lstStyle>
            <a:lvl1pPr>
              <a:defRPr/>
            </a:lvl1pPr>
          </a:lstStyle>
          <a:p>
            <a:pPr>
              <a:defRPr/>
            </a:pPr>
            <a:r>
              <a:rPr lang="en-GB"/>
              <a:t>Slide No </a:t>
            </a:r>
            <a:fld id="{7BF32FCB-CB41-4812-9C2C-63A1214AC504}" type="slidenum">
              <a:rPr lang="en-GB"/>
              <a:pPr>
                <a:defRPr/>
              </a:pPr>
              <a:t>‹N°›</a:t>
            </a:fld>
            <a:endParaRPr lang="en-GB"/>
          </a:p>
        </p:txBody>
      </p:sp>
      <p:sp>
        <p:nvSpPr>
          <p:cNvPr id="5" name="Date Placeholder 5"/>
          <p:cNvSpPr>
            <a:spLocks noGrp="1"/>
          </p:cNvSpPr>
          <p:nvPr>
            <p:ph type="dt" sz="half" idx="12"/>
          </p:nvPr>
        </p:nvSpPr>
        <p:spPr>
          <a:ln/>
        </p:spPr>
        <p:txBody>
          <a:bodyPr/>
          <a:lstStyle>
            <a:lvl1pPr>
              <a:defRPr/>
            </a:lvl1pPr>
          </a:lstStyle>
          <a:p>
            <a:pPr>
              <a:defRPr/>
            </a:pPr>
            <a:fld id="{6EB33411-FDD0-4097-B389-C575616ED798}" type="datetimeFigureOut">
              <a:rPr lang="da-DK"/>
              <a:pPr>
                <a:defRPr/>
              </a:pPr>
              <a:t>14-05-2011</a:t>
            </a:fld>
            <a:r>
              <a:rPr lang="en-GB"/>
              <a:t>Date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a:ln/>
        </p:spPr>
        <p:txBody>
          <a:bodyPr/>
          <a:lstStyle>
            <a:lvl1pPr>
              <a:defRPr/>
            </a:lvl1pPr>
          </a:lstStyle>
          <a:p>
            <a:pPr>
              <a:defRPr/>
            </a:pPr>
            <a:r>
              <a:rPr lang="en-GB"/>
              <a:t>Presentation title</a:t>
            </a:r>
          </a:p>
        </p:txBody>
      </p:sp>
      <p:sp>
        <p:nvSpPr>
          <p:cNvPr id="3" name="Slide Number Placeholder 4"/>
          <p:cNvSpPr>
            <a:spLocks noGrp="1"/>
          </p:cNvSpPr>
          <p:nvPr>
            <p:ph type="sldNum" sz="quarter" idx="11"/>
          </p:nvPr>
        </p:nvSpPr>
        <p:spPr>
          <a:ln/>
        </p:spPr>
        <p:txBody>
          <a:bodyPr/>
          <a:lstStyle>
            <a:lvl1pPr>
              <a:defRPr/>
            </a:lvl1pPr>
          </a:lstStyle>
          <a:p>
            <a:pPr>
              <a:defRPr/>
            </a:pPr>
            <a:r>
              <a:rPr lang="en-GB"/>
              <a:t>Slide No </a:t>
            </a:r>
            <a:fld id="{CC4964DF-4523-46B5-99DA-6C10A985B3E2}" type="slidenum">
              <a:rPr lang="en-GB"/>
              <a:pPr>
                <a:defRPr/>
              </a:pPr>
              <a:t>‹N°›</a:t>
            </a:fld>
            <a:endParaRPr lang="en-GB"/>
          </a:p>
        </p:txBody>
      </p:sp>
      <p:sp>
        <p:nvSpPr>
          <p:cNvPr id="4" name="Date Placeholder 5"/>
          <p:cNvSpPr>
            <a:spLocks noGrp="1"/>
          </p:cNvSpPr>
          <p:nvPr>
            <p:ph type="dt" sz="half" idx="12"/>
          </p:nvPr>
        </p:nvSpPr>
        <p:spPr>
          <a:ln/>
        </p:spPr>
        <p:txBody>
          <a:bodyPr/>
          <a:lstStyle>
            <a:lvl1pPr>
              <a:defRPr/>
            </a:lvl1pPr>
          </a:lstStyle>
          <a:p>
            <a:pPr>
              <a:defRPr/>
            </a:pPr>
            <a:fld id="{F2C07187-74CF-4423-B3E7-7FE68AD3EB9E}" type="datetimeFigureOut">
              <a:rPr lang="da-DK"/>
              <a:pPr>
                <a:defRPr/>
              </a:pPr>
              <a:t>14-05-2011</a:t>
            </a:fld>
            <a:r>
              <a:rPr lang="en-GB"/>
              <a:t>Date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Footer Placeholder 3"/>
          <p:cNvSpPr>
            <a:spLocks noGrp="1"/>
          </p:cNvSpPr>
          <p:nvPr>
            <p:ph type="ftr" sz="quarter" idx="10"/>
          </p:nvPr>
        </p:nvSpPr>
        <p:spPr>
          <a:ln/>
        </p:spPr>
        <p:txBody>
          <a:bodyPr/>
          <a:lstStyle>
            <a:lvl1pPr>
              <a:defRPr/>
            </a:lvl1pPr>
          </a:lstStyle>
          <a:p>
            <a:pPr>
              <a:defRPr/>
            </a:pPr>
            <a:r>
              <a:rPr lang="en-GB"/>
              <a:t>Presentation title</a:t>
            </a:r>
          </a:p>
        </p:txBody>
      </p:sp>
      <p:sp>
        <p:nvSpPr>
          <p:cNvPr id="6" name="Slide Number Placeholder 4"/>
          <p:cNvSpPr>
            <a:spLocks noGrp="1"/>
          </p:cNvSpPr>
          <p:nvPr>
            <p:ph type="sldNum" sz="quarter" idx="11"/>
          </p:nvPr>
        </p:nvSpPr>
        <p:spPr>
          <a:ln/>
        </p:spPr>
        <p:txBody>
          <a:bodyPr/>
          <a:lstStyle>
            <a:lvl1pPr>
              <a:defRPr/>
            </a:lvl1pPr>
          </a:lstStyle>
          <a:p>
            <a:pPr>
              <a:defRPr/>
            </a:pPr>
            <a:r>
              <a:rPr lang="en-GB"/>
              <a:t>Slide No </a:t>
            </a:r>
            <a:fld id="{0BD74C74-27C2-4554-96E1-5FA88731F32F}" type="slidenum">
              <a:rPr lang="en-GB"/>
              <a:pPr>
                <a:defRPr/>
              </a:pPr>
              <a:t>‹N°›</a:t>
            </a:fld>
            <a:endParaRPr lang="en-GB"/>
          </a:p>
        </p:txBody>
      </p:sp>
      <p:sp>
        <p:nvSpPr>
          <p:cNvPr id="7" name="Date Placeholder 5"/>
          <p:cNvSpPr>
            <a:spLocks noGrp="1"/>
          </p:cNvSpPr>
          <p:nvPr>
            <p:ph type="dt" sz="half" idx="12"/>
          </p:nvPr>
        </p:nvSpPr>
        <p:spPr>
          <a:ln/>
        </p:spPr>
        <p:txBody>
          <a:bodyPr/>
          <a:lstStyle>
            <a:lvl1pPr>
              <a:defRPr/>
            </a:lvl1pPr>
          </a:lstStyle>
          <a:p>
            <a:pPr>
              <a:defRPr/>
            </a:pPr>
            <a:fld id="{D3B6A14F-892F-4D6C-BDE5-7EC58188356F}" type="datetimeFigureOut">
              <a:rPr lang="da-DK"/>
              <a:pPr>
                <a:defRPr/>
              </a:pPr>
              <a:t>14-05-2011</a:t>
            </a:fld>
            <a:r>
              <a:rPr lang="en-GB"/>
              <a:t>Date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Footer Placeholder 3"/>
          <p:cNvSpPr>
            <a:spLocks noGrp="1"/>
          </p:cNvSpPr>
          <p:nvPr>
            <p:ph type="ftr" sz="quarter" idx="10"/>
          </p:nvPr>
        </p:nvSpPr>
        <p:spPr>
          <a:ln/>
        </p:spPr>
        <p:txBody>
          <a:bodyPr/>
          <a:lstStyle>
            <a:lvl1pPr>
              <a:defRPr/>
            </a:lvl1pPr>
          </a:lstStyle>
          <a:p>
            <a:pPr>
              <a:defRPr/>
            </a:pPr>
            <a:r>
              <a:rPr lang="en-GB"/>
              <a:t>Presentation title</a:t>
            </a:r>
          </a:p>
        </p:txBody>
      </p:sp>
      <p:sp>
        <p:nvSpPr>
          <p:cNvPr id="6" name="Slide Number Placeholder 4"/>
          <p:cNvSpPr>
            <a:spLocks noGrp="1"/>
          </p:cNvSpPr>
          <p:nvPr>
            <p:ph type="sldNum" sz="quarter" idx="11"/>
          </p:nvPr>
        </p:nvSpPr>
        <p:spPr>
          <a:ln/>
        </p:spPr>
        <p:txBody>
          <a:bodyPr/>
          <a:lstStyle>
            <a:lvl1pPr>
              <a:defRPr/>
            </a:lvl1pPr>
          </a:lstStyle>
          <a:p>
            <a:pPr>
              <a:defRPr/>
            </a:pPr>
            <a:r>
              <a:rPr lang="en-GB"/>
              <a:t>Slide No </a:t>
            </a:r>
            <a:fld id="{FED7FEC9-3C3E-487C-BC66-C754FEA51EC2}" type="slidenum">
              <a:rPr lang="en-GB"/>
              <a:pPr>
                <a:defRPr/>
              </a:pPr>
              <a:t>‹N°›</a:t>
            </a:fld>
            <a:endParaRPr lang="en-GB"/>
          </a:p>
        </p:txBody>
      </p:sp>
      <p:sp>
        <p:nvSpPr>
          <p:cNvPr id="7" name="Date Placeholder 5"/>
          <p:cNvSpPr>
            <a:spLocks noGrp="1"/>
          </p:cNvSpPr>
          <p:nvPr>
            <p:ph type="dt" sz="half" idx="12"/>
          </p:nvPr>
        </p:nvSpPr>
        <p:spPr>
          <a:ln/>
        </p:spPr>
        <p:txBody>
          <a:bodyPr/>
          <a:lstStyle>
            <a:lvl1pPr>
              <a:defRPr/>
            </a:lvl1pPr>
          </a:lstStyle>
          <a:p>
            <a:pPr>
              <a:defRPr/>
            </a:pPr>
            <a:fld id="{C993B8CD-68D4-4B0B-8776-CFBBF8C49B46}" type="datetimeFigureOut">
              <a:rPr lang="da-DK"/>
              <a:pPr>
                <a:defRPr/>
              </a:pPr>
              <a:t>14-05-2011</a:t>
            </a:fld>
            <a:r>
              <a:rPr lang="en-GB"/>
              <a:t>Date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36"/>
          <p:cNvSpPr>
            <a:spLocks/>
          </p:cNvSpPr>
          <p:nvPr/>
        </p:nvSpPr>
        <p:spPr bwMode="auto">
          <a:xfrm>
            <a:off x="0" y="1460500"/>
            <a:ext cx="8832850" cy="4049713"/>
          </a:xfrm>
          <a:custGeom>
            <a:avLst/>
            <a:gdLst/>
            <a:ahLst/>
            <a:cxnLst>
              <a:cxn ang="0">
                <a:pos x="11838" y="0"/>
              </a:cxn>
              <a:cxn ang="0">
                <a:pos x="12019" y="182"/>
              </a:cxn>
              <a:cxn ang="0">
                <a:pos x="12019" y="182"/>
              </a:cxn>
              <a:cxn ang="0">
                <a:pos x="12019" y="182"/>
              </a:cxn>
              <a:cxn ang="0">
                <a:pos x="12019" y="5503"/>
              </a:cxn>
              <a:cxn ang="0">
                <a:pos x="11838" y="5685"/>
              </a:cxn>
              <a:cxn ang="0">
                <a:pos x="11838" y="5685"/>
              </a:cxn>
              <a:cxn ang="0">
                <a:pos x="0" y="5685"/>
              </a:cxn>
              <a:cxn ang="0">
                <a:pos x="0" y="0"/>
              </a:cxn>
              <a:cxn ang="0">
                <a:pos x="11838" y="0"/>
              </a:cxn>
            </a:cxnLst>
            <a:rect l="0" t="0" r="r" b="b"/>
            <a:pathLst>
              <a:path w="12019" h="5685">
                <a:moveTo>
                  <a:pt x="11838" y="0"/>
                </a:moveTo>
                <a:cubicBezTo>
                  <a:pt x="11938" y="0"/>
                  <a:pt x="12019" y="81"/>
                  <a:pt x="12019" y="182"/>
                </a:cubicBezTo>
                <a:cubicBezTo>
                  <a:pt x="12019" y="182"/>
                  <a:pt x="12019" y="182"/>
                  <a:pt x="12019" y="182"/>
                </a:cubicBezTo>
                <a:lnTo>
                  <a:pt x="12019" y="182"/>
                </a:lnTo>
                <a:lnTo>
                  <a:pt x="12019" y="5503"/>
                </a:lnTo>
                <a:cubicBezTo>
                  <a:pt x="12019" y="5603"/>
                  <a:pt x="11938" y="5685"/>
                  <a:pt x="11838" y="5685"/>
                </a:cubicBezTo>
                <a:lnTo>
                  <a:pt x="11838" y="5685"/>
                </a:lnTo>
                <a:lnTo>
                  <a:pt x="0" y="5685"/>
                </a:lnTo>
                <a:lnTo>
                  <a:pt x="0" y="0"/>
                </a:lnTo>
                <a:lnTo>
                  <a:pt x="11838" y="0"/>
                </a:lnTo>
                <a:close/>
              </a:path>
            </a:pathLst>
          </a:custGeom>
          <a:noFill/>
          <a:ln w="3175" cap="rnd" cmpd="sng">
            <a:noFill/>
            <a:prstDash val="solid"/>
            <a:round/>
            <a:headEnd/>
            <a:tailEnd/>
          </a:ln>
        </p:spPr>
        <p:txBody>
          <a:bodyPr/>
          <a:lstStyle/>
          <a:p>
            <a:pPr>
              <a:defRPr/>
            </a:pPr>
            <a:endParaRPr lang="en-ZA"/>
          </a:p>
        </p:txBody>
      </p:sp>
      <p:pic>
        <p:nvPicPr>
          <p:cNvPr id="2051" name="Picture 46" descr="NN_m_2c_RGB"/>
          <p:cNvPicPr>
            <a:picLocks noChangeAspect="1" noChangeArrowheads="1"/>
          </p:cNvPicPr>
          <p:nvPr userDrawn="1"/>
        </p:nvPicPr>
        <p:blipFill>
          <a:blip r:embed="rId14"/>
          <a:srcRect/>
          <a:stretch>
            <a:fillRect/>
          </a:stretch>
        </p:blipFill>
        <p:spPr bwMode="auto">
          <a:xfrm>
            <a:off x="7807325" y="5692775"/>
            <a:ext cx="1012825" cy="835025"/>
          </a:xfrm>
          <a:prstGeom prst="rect">
            <a:avLst/>
          </a:prstGeom>
          <a:noFill/>
          <a:ln w="9525">
            <a:noFill/>
            <a:miter lim="800000"/>
            <a:headEnd/>
            <a:tailEnd/>
          </a:ln>
        </p:spPr>
      </p:pic>
      <p:pic>
        <p:nvPicPr>
          <p:cNvPr id="2052" name="Picture 8" descr="CD_Stacked_BIG®_RGB"/>
          <p:cNvPicPr>
            <a:picLocks noChangeAspect="1" noChangeArrowheads="1"/>
          </p:cNvPicPr>
          <p:nvPr userDrawn="1"/>
        </p:nvPicPr>
        <p:blipFill>
          <a:blip r:embed="rId15"/>
          <a:srcRect/>
          <a:stretch>
            <a:fillRect/>
          </a:stretch>
        </p:blipFill>
        <p:spPr bwMode="auto">
          <a:xfrm>
            <a:off x="468313" y="6145213"/>
            <a:ext cx="608012" cy="236537"/>
          </a:xfrm>
          <a:prstGeom prst="rect">
            <a:avLst/>
          </a:prstGeom>
          <a:noFill/>
          <a:ln w="9525">
            <a:noFill/>
            <a:miter lim="800000"/>
            <a:headEnd/>
            <a:tailEnd/>
          </a:ln>
        </p:spPr>
      </p:pic>
      <p:pic>
        <p:nvPicPr>
          <p:cNvPr id="2053" name="Billede 11" descr="WDFLogo_Colour.gif"/>
          <p:cNvPicPr>
            <a:picLocks noChangeAspect="1"/>
          </p:cNvPicPr>
          <p:nvPr userDrawn="1"/>
        </p:nvPicPr>
        <p:blipFill>
          <a:blip r:embed="rId16"/>
          <a:srcRect/>
          <a:stretch>
            <a:fillRect/>
          </a:stretch>
        </p:blipFill>
        <p:spPr bwMode="auto">
          <a:xfrm>
            <a:off x="6343650" y="5886450"/>
            <a:ext cx="1079500" cy="471488"/>
          </a:xfrm>
          <a:prstGeom prst="rect">
            <a:avLst/>
          </a:prstGeom>
          <a:noFill/>
          <a:ln w="9525">
            <a:noFill/>
            <a:miter lim="800000"/>
            <a:headEnd/>
            <a:tailEnd/>
          </a:ln>
        </p:spPr>
      </p:pic>
      <p:pic>
        <p:nvPicPr>
          <p:cNvPr id="2054" name="Billede 12" descr="roclogo_rgb_72_36.gif"/>
          <p:cNvPicPr>
            <a:picLocks noChangeAspect="1"/>
          </p:cNvPicPr>
          <p:nvPr userDrawn="1"/>
        </p:nvPicPr>
        <p:blipFill>
          <a:blip r:embed="rId17"/>
          <a:srcRect/>
          <a:stretch>
            <a:fillRect/>
          </a:stretch>
        </p:blipFill>
        <p:spPr bwMode="auto">
          <a:xfrm>
            <a:off x="5062538" y="6034088"/>
            <a:ext cx="666750" cy="342900"/>
          </a:xfrm>
          <a:prstGeom prst="rect">
            <a:avLst/>
          </a:prstGeom>
          <a:noFill/>
          <a:ln w="9525">
            <a:noFill/>
            <a:miter lim="800000"/>
            <a:headEnd/>
            <a:tailEnd/>
          </a:ln>
        </p:spPr>
      </p:pic>
      <p:pic>
        <p:nvPicPr>
          <p:cNvPr id="2055" name="Picture 13" descr="Orig_ISPAD-Logo_SR%20Kopie"/>
          <p:cNvPicPr>
            <a:picLocks noChangeAspect="1" noChangeArrowheads="1"/>
          </p:cNvPicPr>
          <p:nvPr userDrawn="1"/>
        </p:nvPicPr>
        <p:blipFill>
          <a:blip r:embed="rId18"/>
          <a:srcRect/>
          <a:stretch>
            <a:fillRect/>
          </a:stretch>
        </p:blipFill>
        <p:spPr bwMode="auto">
          <a:xfrm>
            <a:off x="3413125" y="5956300"/>
            <a:ext cx="1081088" cy="425450"/>
          </a:xfrm>
          <a:prstGeom prst="rect">
            <a:avLst/>
          </a:prstGeom>
          <a:noFill/>
          <a:ln w="9525">
            <a:noFill/>
            <a:miter lim="800000"/>
            <a:headEnd/>
            <a:tailEnd/>
          </a:ln>
        </p:spPr>
      </p:pic>
      <p:pic>
        <p:nvPicPr>
          <p:cNvPr id="2056" name="Picture 22" descr="Insulution_Logo_Orange"/>
          <p:cNvPicPr>
            <a:picLocks noChangeAspect="1" noChangeArrowheads="1"/>
          </p:cNvPicPr>
          <p:nvPr userDrawn="1"/>
        </p:nvPicPr>
        <p:blipFill>
          <a:blip r:embed="rId19"/>
          <a:srcRect/>
          <a:stretch>
            <a:fillRect/>
          </a:stretch>
        </p:blipFill>
        <p:spPr bwMode="auto">
          <a:xfrm>
            <a:off x="1620838" y="6156325"/>
            <a:ext cx="1096962" cy="215900"/>
          </a:xfrm>
          <a:prstGeom prst="rect">
            <a:avLst/>
          </a:prstGeom>
          <a:noFill/>
          <a:ln w="9525">
            <a:noFill/>
            <a:miter lim="800000"/>
            <a:headEnd/>
            <a:tailEnd/>
          </a:ln>
        </p:spPr>
      </p:pic>
      <p:sp>
        <p:nvSpPr>
          <p:cNvPr id="2057" name="Rectangle 2"/>
          <p:cNvSpPr>
            <a:spLocks noGrp="1" noChangeArrowheads="1"/>
          </p:cNvSpPr>
          <p:nvPr>
            <p:ph type="title"/>
          </p:nvPr>
        </p:nvSpPr>
        <p:spPr bwMode="auto">
          <a:xfrm>
            <a:off x="476250" y="469900"/>
            <a:ext cx="8188325" cy="80168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2058" name="Rectangle 3"/>
          <p:cNvSpPr>
            <a:spLocks noGrp="1" noChangeArrowheads="1"/>
          </p:cNvSpPr>
          <p:nvPr>
            <p:ph type="body" idx="1"/>
          </p:nvPr>
        </p:nvSpPr>
        <p:spPr bwMode="auto">
          <a:xfrm>
            <a:off x="476250" y="1625600"/>
            <a:ext cx="8186738" cy="37290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1" name="Footer Placeholder 3"/>
          <p:cNvSpPr>
            <a:spLocks noGrp="1"/>
          </p:cNvSpPr>
          <p:nvPr>
            <p:ph type="ftr" sz="quarter" idx="3"/>
          </p:nvPr>
        </p:nvSpPr>
        <p:spPr bwMode="auto">
          <a:xfrm>
            <a:off x="469900" y="0"/>
            <a:ext cx="5843588" cy="471488"/>
          </a:xfrm>
          <a:prstGeom prst="rect">
            <a:avLst/>
          </a:prstGeom>
          <a:ln>
            <a:miter lim="800000"/>
            <a:headEnd/>
            <a:tailEnd/>
          </a:ln>
        </p:spPr>
        <p:txBody>
          <a:bodyPr vert="horz" wrap="square" lIns="0" tIns="0" rIns="0" bIns="0" numCol="1" anchor="ctr" anchorCtr="0" compatLnSpc="1">
            <a:prstTxWarp prst="textNoShape">
              <a:avLst/>
            </a:prstTxWarp>
          </a:bodyPr>
          <a:lstStyle>
            <a:lvl1pPr algn="r">
              <a:defRPr sz="800" b="0">
                <a:solidFill>
                  <a:schemeClr val="folHlink"/>
                </a:solidFill>
              </a:defRPr>
            </a:lvl1pPr>
          </a:lstStyle>
          <a:p>
            <a:pPr>
              <a:defRPr/>
            </a:pPr>
            <a:r>
              <a:rPr lang="en-GB"/>
              <a:t>Presentation title</a:t>
            </a:r>
          </a:p>
        </p:txBody>
      </p:sp>
      <p:sp>
        <p:nvSpPr>
          <p:cNvPr id="22" name="Slide Number Placeholder 4"/>
          <p:cNvSpPr>
            <a:spLocks noGrp="1"/>
          </p:cNvSpPr>
          <p:nvPr>
            <p:ph type="sldNum" sz="quarter" idx="4"/>
          </p:nvPr>
        </p:nvSpPr>
        <p:spPr bwMode="auto">
          <a:xfrm>
            <a:off x="7761288" y="0"/>
            <a:ext cx="901700" cy="471488"/>
          </a:xfrm>
          <a:prstGeom prst="rect">
            <a:avLst/>
          </a:prstGeom>
          <a:ln>
            <a:miter lim="800000"/>
            <a:headEnd/>
            <a:tailEnd/>
          </a:ln>
        </p:spPr>
        <p:txBody>
          <a:bodyPr vert="horz" wrap="square" lIns="0" tIns="0" rIns="0" bIns="0" numCol="1" anchor="ctr" anchorCtr="0" compatLnSpc="1">
            <a:prstTxWarp prst="textNoShape">
              <a:avLst/>
            </a:prstTxWarp>
          </a:bodyPr>
          <a:lstStyle>
            <a:lvl1pPr algn="r">
              <a:defRPr sz="800" b="0">
                <a:solidFill>
                  <a:schemeClr val="hlink"/>
                </a:solidFill>
              </a:defRPr>
            </a:lvl1pPr>
          </a:lstStyle>
          <a:p>
            <a:pPr>
              <a:defRPr/>
            </a:pPr>
            <a:r>
              <a:rPr lang="en-GB"/>
              <a:t>Slide No </a:t>
            </a:r>
            <a:fld id="{D3CC60AC-C423-4DA0-8A69-DDE38D7BA7F9}" type="slidenum">
              <a:rPr lang="en-GB"/>
              <a:pPr>
                <a:defRPr/>
              </a:pPr>
              <a:t>‹N°›</a:t>
            </a:fld>
            <a:endParaRPr lang="en-GB"/>
          </a:p>
        </p:txBody>
      </p:sp>
      <p:sp>
        <p:nvSpPr>
          <p:cNvPr id="23" name="Date Placeholder 5"/>
          <p:cNvSpPr>
            <a:spLocks noGrp="1"/>
          </p:cNvSpPr>
          <p:nvPr>
            <p:ph type="dt" sz="half" idx="2"/>
          </p:nvPr>
        </p:nvSpPr>
        <p:spPr bwMode="auto">
          <a:xfrm>
            <a:off x="6299200" y="0"/>
            <a:ext cx="1460500" cy="471488"/>
          </a:xfrm>
          <a:prstGeom prst="rect">
            <a:avLst/>
          </a:prstGeom>
          <a:ln>
            <a:miter lim="800000"/>
            <a:headEnd/>
            <a:tailEnd/>
          </a:ln>
        </p:spPr>
        <p:txBody>
          <a:bodyPr vert="horz" wrap="square" lIns="0" tIns="0" rIns="0" bIns="0" numCol="1" anchor="ctr" anchorCtr="0" compatLnSpc="1">
            <a:prstTxWarp prst="textNoShape">
              <a:avLst/>
            </a:prstTxWarp>
          </a:bodyPr>
          <a:lstStyle>
            <a:lvl1pPr algn="r">
              <a:defRPr sz="800" b="0">
                <a:solidFill>
                  <a:schemeClr val="folHlink"/>
                </a:solidFill>
              </a:defRPr>
            </a:lvl1pPr>
          </a:lstStyle>
          <a:p>
            <a:pPr>
              <a:defRPr/>
            </a:pPr>
            <a:fld id="{44D0FA7D-298C-45FA-9EDB-549EEC9C7B80}" type="datetimeFigureOut">
              <a:rPr lang="da-DK"/>
              <a:pPr>
                <a:defRPr/>
              </a:pPr>
              <a:t>14-05-2011</a:t>
            </a:fld>
            <a:r>
              <a:rPr lang="en-GB"/>
              <a:t>Date</a:t>
            </a:r>
          </a:p>
        </p:txBody>
      </p:sp>
    </p:spTree>
  </p:cSld>
  <p:clrMap bg1="lt1" tx1="dk1" bg2="lt2" tx2="dk2" accent1="accent1" accent2="accent2" accent3="accent3" accent4="accent4" accent5="accent5" accent6="accent6" hlink="hlink" folHlink="folHlink"/>
  <p:sldLayoutIdLst>
    <p:sldLayoutId id="2147483692" r:id="rId1"/>
    <p:sldLayoutId id="2147483691" r:id="rId2"/>
    <p:sldLayoutId id="2147483690" r:id="rId3"/>
    <p:sldLayoutId id="2147483689" r:id="rId4"/>
    <p:sldLayoutId id="2147483688" r:id="rId5"/>
    <p:sldLayoutId id="2147483687" r:id="rId6"/>
    <p:sldLayoutId id="2147483686" r:id="rId7"/>
    <p:sldLayoutId id="2147483685" r:id="rId8"/>
    <p:sldLayoutId id="2147483684" r:id="rId9"/>
    <p:sldLayoutId id="2147483683" r:id="rId10"/>
    <p:sldLayoutId id="2147483682" r:id="rId11"/>
    <p:sldLayoutId id="2147483681" r:id="rId12"/>
  </p:sldLayoutIdLst>
  <p:hf hdr="0" ftr="0" dt="0"/>
  <p:txStyles>
    <p:titleStyle>
      <a:lvl1pPr algn="l" rtl="0" eaLnBrk="0" fontAlgn="base" hangingPunct="0">
        <a:spcBef>
          <a:spcPct val="0"/>
        </a:spcBef>
        <a:spcAft>
          <a:spcPct val="0"/>
        </a:spcAft>
        <a:defRPr sz="2800" b="1">
          <a:solidFill>
            <a:srgbClr val="001965"/>
          </a:solidFill>
          <a:latin typeface="+mj-lt"/>
          <a:ea typeface="+mj-ea"/>
          <a:cs typeface="+mj-cs"/>
        </a:defRPr>
      </a:lvl1pPr>
      <a:lvl2pPr algn="l" rtl="0" eaLnBrk="0" fontAlgn="base" hangingPunct="0">
        <a:spcBef>
          <a:spcPct val="0"/>
        </a:spcBef>
        <a:spcAft>
          <a:spcPct val="0"/>
        </a:spcAft>
        <a:defRPr sz="2800" b="1">
          <a:solidFill>
            <a:srgbClr val="001965"/>
          </a:solidFill>
          <a:latin typeface="Verdana" pitchFamily="34" charset="0"/>
        </a:defRPr>
      </a:lvl2pPr>
      <a:lvl3pPr algn="l" rtl="0" eaLnBrk="0" fontAlgn="base" hangingPunct="0">
        <a:spcBef>
          <a:spcPct val="0"/>
        </a:spcBef>
        <a:spcAft>
          <a:spcPct val="0"/>
        </a:spcAft>
        <a:defRPr sz="2800" b="1">
          <a:solidFill>
            <a:srgbClr val="001965"/>
          </a:solidFill>
          <a:latin typeface="Verdana" pitchFamily="34" charset="0"/>
        </a:defRPr>
      </a:lvl3pPr>
      <a:lvl4pPr algn="l" rtl="0" eaLnBrk="0" fontAlgn="base" hangingPunct="0">
        <a:spcBef>
          <a:spcPct val="0"/>
        </a:spcBef>
        <a:spcAft>
          <a:spcPct val="0"/>
        </a:spcAft>
        <a:defRPr sz="2800" b="1">
          <a:solidFill>
            <a:srgbClr val="001965"/>
          </a:solidFill>
          <a:latin typeface="Verdana" pitchFamily="34" charset="0"/>
        </a:defRPr>
      </a:lvl4pPr>
      <a:lvl5pPr algn="l" rtl="0" eaLnBrk="0" fontAlgn="base" hangingPunct="0">
        <a:spcBef>
          <a:spcPct val="0"/>
        </a:spcBef>
        <a:spcAft>
          <a:spcPct val="0"/>
        </a:spcAft>
        <a:defRPr sz="2800" b="1">
          <a:solidFill>
            <a:srgbClr val="001965"/>
          </a:solidFill>
          <a:latin typeface="Verdana" pitchFamily="34" charset="0"/>
        </a:defRPr>
      </a:lvl5pPr>
      <a:lvl6pPr marL="457200" algn="l" rtl="0" fontAlgn="base">
        <a:spcBef>
          <a:spcPct val="0"/>
        </a:spcBef>
        <a:spcAft>
          <a:spcPct val="0"/>
        </a:spcAft>
        <a:defRPr sz="2800" b="1">
          <a:solidFill>
            <a:srgbClr val="001965"/>
          </a:solidFill>
          <a:latin typeface="Verdana" pitchFamily="34" charset="0"/>
        </a:defRPr>
      </a:lvl6pPr>
      <a:lvl7pPr marL="914400" algn="l" rtl="0" fontAlgn="base">
        <a:spcBef>
          <a:spcPct val="0"/>
        </a:spcBef>
        <a:spcAft>
          <a:spcPct val="0"/>
        </a:spcAft>
        <a:defRPr sz="2800" b="1">
          <a:solidFill>
            <a:srgbClr val="001965"/>
          </a:solidFill>
          <a:latin typeface="Verdana" pitchFamily="34" charset="0"/>
        </a:defRPr>
      </a:lvl7pPr>
      <a:lvl8pPr marL="1371600" algn="l" rtl="0" fontAlgn="base">
        <a:spcBef>
          <a:spcPct val="0"/>
        </a:spcBef>
        <a:spcAft>
          <a:spcPct val="0"/>
        </a:spcAft>
        <a:defRPr sz="2800" b="1">
          <a:solidFill>
            <a:srgbClr val="001965"/>
          </a:solidFill>
          <a:latin typeface="Verdana" pitchFamily="34" charset="0"/>
        </a:defRPr>
      </a:lvl8pPr>
      <a:lvl9pPr marL="1828800" algn="l" rtl="0" fontAlgn="base">
        <a:spcBef>
          <a:spcPct val="0"/>
        </a:spcBef>
        <a:spcAft>
          <a:spcPct val="0"/>
        </a:spcAft>
        <a:defRPr sz="2800" b="1">
          <a:solidFill>
            <a:srgbClr val="001965"/>
          </a:solidFill>
          <a:latin typeface="Verdana" pitchFamily="34" charset="0"/>
        </a:defRPr>
      </a:lvl9pPr>
    </p:titleStyle>
    <p:bodyStyle>
      <a:lvl1pPr marL="263525" indent="-263525" algn="l" rtl="0" eaLnBrk="0" fontAlgn="base" hangingPunct="0">
        <a:spcBef>
          <a:spcPct val="20000"/>
        </a:spcBef>
        <a:spcAft>
          <a:spcPct val="0"/>
        </a:spcAft>
        <a:buClr>
          <a:schemeClr val="accent1"/>
        </a:buClr>
        <a:buChar char="•"/>
        <a:defRPr sz="2200">
          <a:solidFill>
            <a:schemeClr val="accent2"/>
          </a:solidFill>
          <a:latin typeface="+mn-lt"/>
          <a:ea typeface="+mn-ea"/>
          <a:cs typeface="+mn-cs"/>
        </a:defRPr>
      </a:lvl1pPr>
      <a:lvl2pPr marL="803275" indent="-263525" algn="l" rtl="0" eaLnBrk="0" fontAlgn="base" hangingPunct="0">
        <a:spcBef>
          <a:spcPct val="20000"/>
        </a:spcBef>
        <a:spcAft>
          <a:spcPct val="0"/>
        </a:spcAft>
        <a:buClr>
          <a:srgbClr val="001965"/>
        </a:buClr>
        <a:buChar char="•"/>
        <a:defRPr sz="2000">
          <a:solidFill>
            <a:schemeClr val="accent2"/>
          </a:solidFill>
          <a:latin typeface="+mn-lt"/>
        </a:defRPr>
      </a:lvl2pPr>
      <a:lvl3pPr marL="1344613" indent="-268288" algn="l" rtl="0" eaLnBrk="0" fontAlgn="base" hangingPunct="0">
        <a:spcBef>
          <a:spcPct val="20000"/>
        </a:spcBef>
        <a:spcAft>
          <a:spcPct val="0"/>
        </a:spcAft>
        <a:buClr>
          <a:srgbClr val="82786F"/>
        </a:buClr>
        <a:buChar char="•"/>
        <a:defRPr>
          <a:solidFill>
            <a:schemeClr val="accent2"/>
          </a:solidFill>
          <a:latin typeface="+mn-lt"/>
        </a:defRPr>
      </a:lvl3pPr>
      <a:lvl4pPr marL="1884363" indent="-263525" algn="l" rtl="0" eaLnBrk="0" fontAlgn="base" hangingPunct="0">
        <a:spcBef>
          <a:spcPct val="20000"/>
        </a:spcBef>
        <a:spcAft>
          <a:spcPct val="0"/>
        </a:spcAft>
        <a:buClr>
          <a:srgbClr val="E64A0E"/>
        </a:buClr>
        <a:buChar char="•"/>
        <a:defRPr sz="1600">
          <a:solidFill>
            <a:schemeClr val="accent2"/>
          </a:solidFill>
          <a:latin typeface="+mn-lt"/>
        </a:defRPr>
      </a:lvl4pPr>
      <a:lvl5pPr marL="2424113" indent="-277813" algn="l" rtl="0" eaLnBrk="0" fontAlgn="base" hangingPunct="0">
        <a:spcBef>
          <a:spcPct val="20000"/>
        </a:spcBef>
        <a:spcAft>
          <a:spcPct val="0"/>
        </a:spcAft>
        <a:buClr>
          <a:srgbClr val="000000"/>
        </a:buClr>
        <a:buChar char="•"/>
        <a:defRPr sz="1400">
          <a:solidFill>
            <a:schemeClr val="accent2"/>
          </a:solidFill>
          <a:latin typeface="+mn-lt"/>
        </a:defRPr>
      </a:lvl5pPr>
      <a:lvl6pPr marL="2881313" indent="-277813" algn="l" rtl="0" fontAlgn="base">
        <a:spcBef>
          <a:spcPct val="20000"/>
        </a:spcBef>
        <a:spcAft>
          <a:spcPct val="0"/>
        </a:spcAft>
        <a:buClr>
          <a:srgbClr val="000000"/>
        </a:buClr>
        <a:buChar char="•"/>
        <a:defRPr sz="1400">
          <a:solidFill>
            <a:schemeClr val="accent2"/>
          </a:solidFill>
          <a:latin typeface="+mn-lt"/>
        </a:defRPr>
      </a:lvl6pPr>
      <a:lvl7pPr marL="3338513" indent="-277813" algn="l" rtl="0" fontAlgn="base">
        <a:spcBef>
          <a:spcPct val="20000"/>
        </a:spcBef>
        <a:spcAft>
          <a:spcPct val="0"/>
        </a:spcAft>
        <a:buClr>
          <a:srgbClr val="000000"/>
        </a:buClr>
        <a:buChar char="•"/>
        <a:defRPr sz="1400">
          <a:solidFill>
            <a:schemeClr val="accent2"/>
          </a:solidFill>
          <a:latin typeface="+mn-lt"/>
        </a:defRPr>
      </a:lvl7pPr>
      <a:lvl8pPr marL="3795713" indent="-277813" algn="l" rtl="0" fontAlgn="base">
        <a:spcBef>
          <a:spcPct val="20000"/>
        </a:spcBef>
        <a:spcAft>
          <a:spcPct val="0"/>
        </a:spcAft>
        <a:buClr>
          <a:srgbClr val="000000"/>
        </a:buClr>
        <a:buChar char="•"/>
        <a:defRPr sz="1400">
          <a:solidFill>
            <a:schemeClr val="accent2"/>
          </a:solidFill>
          <a:latin typeface="+mn-lt"/>
        </a:defRPr>
      </a:lvl8pPr>
      <a:lvl9pPr marL="4252913" indent="-277813" algn="l" rtl="0" fontAlgn="base">
        <a:spcBef>
          <a:spcPct val="20000"/>
        </a:spcBef>
        <a:spcAft>
          <a:spcPct val="0"/>
        </a:spcAft>
        <a:buClr>
          <a:srgbClr val="000000"/>
        </a:buClr>
        <a:buChar char="•"/>
        <a:defRPr sz="1400">
          <a:solidFill>
            <a:schemeClr val="accent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p>
        </p:txBody>
      </p:sp>
      <p:sp>
        <p:nvSpPr>
          <p:cNvPr id="1556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fld id="{08B4D257-EE90-43DA-AD97-4AA6A38BD61D}" type="datetimeFigureOut">
              <a:rPr lang="da-DK"/>
              <a:pPr>
                <a:defRPr/>
              </a:pPr>
              <a:t>14-05-2011</a:t>
            </a:fld>
            <a:endParaRPr lang="da-DK"/>
          </a:p>
        </p:txBody>
      </p:sp>
      <p:sp>
        <p:nvSpPr>
          <p:cNvPr id="1556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da-DK"/>
          </a:p>
        </p:txBody>
      </p:sp>
      <p:sp>
        <p:nvSpPr>
          <p:cNvPr id="1556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5C636D2E-D39C-4C83-A7E6-40E4DE9B0489}" type="slidenum">
              <a:rPr lang="da-DK"/>
              <a:pPr>
                <a:defRPr/>
              </a:pPr>
              <a:t>‹N°›</a:t>
            </a:fld>
            <a:endParaRPr lang="da-DK"/>
          </a:p>
        </p:txBody>
      </p:sp>
    </p:spTree>
  </p:cSld>
  <p:clrMap bg1="lt1" tx1="dk1" bg2="lt2" tx2="dk2" accent1="accent1" accent2="accent2" accent3="accent3" accent4="accent4" accent5="accent5" accent6="accent6" hlink="hlink" folHlink="folHlink"/>
  <p:sldLayoutIdLst>
    <p:sldLayoutId id="2147483703" r:id="rId1"/>
    <p:sldLayoutId id="2147483702" r:id="rId2"/>
    <p:sldLayoutId id="2147483701" r:id="rId3"/>
    <p:sldLayoutId id="2147483700" r:id="rId4"/>
    <p:sldLayoutId id="2147483699" r:id="rId5"/>
    <p:sldLayoutId id="2147483698" r:id="rId6"/>
    <p:sldLayoutId id="2147483697" r:id="rId7"/>
    <p:sldLayoutId id="2147483696" r:id="rId8"/>
    <p:sldLayoutId id="2147483695" r:id="rId9"/>
    <p:sldLayoutId id="2147483694" r:id="rId10"/>
    <p:sldLayoutId id="214748369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slideLayout" Target="../slideLayouts/slideLayout7.xml"/><Relationship Id="rId7" Type="http://schemas.openxmlformats.org/officeDocument/2006/relationships/image" Target="../media/image12.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jpeg"/><Relationship Id="rId5" Type="http://schemas.openxmlformats.org/officeDocument/2006/relationships/image" Target="../media/image1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image" Target="../media/image12.jpeg"/><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2.jpe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31.jpeg"/></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Grp="1" noChangeArrowheads="1"/>
          </p:cNvSpPr>
          <p:nvPr>
            <p:ph type="ftr" sz="quarter" idx="10"/>
          </p:nvPr>
        </p:nvSpPr>
        <p:spPr>
          <a:xfrm>
            <a:off x="395288" y="0"/>
            <a:ext cx="6519862" cy="620713"/>
          </a:xfrm>
          <a:noFill/>
        </p:spPr>
        <p:txBody>
          <a:bodyPr anchor="b"/>
          <a:lstStyle/>
          <a:p>
            <a:pPr eaLnBrk="0" hangingPunct="0">
              <a:buSzPct val="100000"/>
            </a:pPr>
            <a:r>
              <a:rPr lang="da-DK" smtClean="0">
                <a:solidFill>
                  <a:srgbClr val="FFFFFF"/>
                </a:solidFill>
                <a:sym typeface="Verdana" pitchFamily="34" charset="0"/>
              </a:rPr>
              <a:t>Presentation title</a:t>
            </a:r>
          </a:p>
        </p:txBody>
      </p:sp>
      <p:sp>
        <p:nvSpPr>
          <p:cNvPr id="4099" name="Rectangle 2"/>
          <p:cNvSpPr>
            <a:spLocks noGrp="1" noChangeArrowheads="1"/>
          </p:cNvSpPr>
          <p:nvPr>
            <p:ph type="ctrTitle" idx="4294967295"/>
          </p:nvPr>
        </p:nvSpPr>
        <p:spPr>
          <a:xfrm>
            <a:off x="5508625" y="3213100"/>
            <a:ext cx="3163888" cy="579438"/>
          </a:xfrm>
        </p:spPr>
        <p:txBody>
          <a:bodyPr anchor="b"/>
          <a:lstStyle/>
          <a:p>
            <a:pPr algn="r" eaLnBrk="1" hangingPunct="1">
              <a:lnSpc>
                <a:spcPct val="85000"/>
              </a:lnSpc>
            </a:pPr>
            <a:r>
              <a:rPr lang="da-DK" sz="3200" smtClean="0">
                <a:sym typeface="Verdana" pitchFamily="34" charset="0"/>
              </a:rPr>
              <a:t>Prise en charge courante</a:t>
            </a:r>
          </a:p>
        </p:txBody>
      </p:sp>
      <p:pic>
        <p:nvPicPr>
          <p:cNvPr id="4100" name="Picture 7" descr="CD_Stacked_BIG®_RGB"/>
          <p:cNvPicPr>
            <a:picLocks noChangeAspect="1" noChangeArrowheads="1"/>
          </p:cNvPicPr>
          <p:nvPr>
            <p:custDataLst>
              <p:tags r:id="rId1"/>
            </p:custDataLst>
          </p:nvPr>
        </p:nvPicPr>
        <p:blipFill>
          <a:blip r:embed="rId5"/>
          <a:srcRect/>
          <a:stretch>
            <a:fillRect/>
          </a:stretch>
        </p:blipFill>
        <p:spPr bwMode="auto">
          <a:xfrm>
            <a:off x="5003800" y="6149975"/>
            <a:ext cx="587375" cy="228600"/>
          </a:xfrm>
          <a:prstGeom prst="rect">
            <a:avLst/>
          </a:prstGeom>
          <a:noFill/>
          <a:ln w="9525">
            <a:noFill/>
            <a:miter lim="800000"/>
            <a:headEnd/>
            <a:tailEnd/>
          </a:ln>
        </p:spPr>
      </p:pic>
      <p:pic>
        <p:nvPicPr>
          <p:cNvPr id="4101" name="Picture 33" descr="NN_m_2c_RGB"/>
          <p:cNvPicPr>
            <a:picLocks noChangeAspect="1" noChangeArrowheads="1"/>
          </p:cNvPicPr>
          <p:nvPr/>
        </p:nvPicPr>
        <p:blipFill>
          <a:blip r:embed="rId6"/>
          <a:srcRect/>
          <a:stretch>
            <a:fillRect/>
          </a:stretch>
        </p:blipFill>
        <p:spPr bwMode="auto">
          <a:xfrm>
            <a:off x="7807325" y="5692775"/>
            <a:ext cx="1012825" cy="835025"/>
          </a:xfrm>
          <a:prstGeom prst="rect">
            <a:avLst/>
          </a:prstGeom>
          <a:noFill/>
          <a:ln w="9525">
            <a:noFill/>
            <a:miter lim="800000"/>
            <a:headEnd/>
            <a:tailEnd/>
          </a:ln>
        </p:spPr>
      </p:pic>
      <p:pic>
        <p:nvPicPr>
          <p:cNvPr id="4102" name="Picture 7" descr="cdic.jpg"/>
          <p:cNvPicPr>
            <a:picLocks noChangeAspect="1"/>
          </p:cNvPicPr>
          <p:nvPr>
            <p:custDataLst>
              <p:tags r:id="rId2"/>
            </p:custDataLst>
          </p:nvPr>
        </p:nvPicPr>
        <p:blipFill>
          <a:blip r:embed="rId7"/>
          <a:srcRect/>
          <a:stretch>
            <a:fillRect/>
          </a:stretch>
        </p:blipFill>
        <p:spPr bwMode="auto">
          <a:xfrm>
            <a:off x="5003800" y="188913"/>
            <a:ext cx="2314575" cy="1227137"/>
          </a:xfrm>
          <a:prstGeom prst="rect">
            <a:avLst/>
          </a:prstGeom>
          <a:noFill/>
          <a:ln w="9525">
            <a:noFill/>
            <a:miter lim="800000"/>
            <a:headEnd/>
            <a:tailEnd/>
          </a:ln>
        </p:spPr>
      </p:pic>
      <p:pic>
        <p:nvPicPr>
          <p:cNvPr id="4103" name="Picture 11" descr="000004 (Large)"/>
          <p:cNvPicPr>
            <a:picLocks noChangeAspect="1" noChangeArrowheads="1"/>
          </p:cNvPicPr>
          <p:nvPr/>
        </p:nvPicPr>
        <p:blipFill>
          <a:blip r:embed="rId8"/>
          <a:srcRect l="28900" r="17691"/>
          <a:stretch>
            <a:fillRect/>
          </a:stretch>
        </p:blipFill>
        <p:spPr bwMode="auto">
          <a:xfrm>
            <a:off x="0" y="0"/>
            <a:ext cx="4787900" cy="685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565150" y="469900"/>
            <a:ext cx="8099425" cy="801688"/>
          </a:xfrm>
        </p:spPr>
        <p:txBody>
          <a:bodyPr/>
          <a:lstStyle/>
          <a:p>
            <a:pPr eaLnBrk="1" hangingPunct="1"/>
            <a:r>
              <a:rPr lang="da-DK" smtClean="0">
                <a:sym typeface="Verdana" pitchFamily="34" charset="0"/>
              </a:rPr>
              <a:t>Insuline d'action intermédiaire </a:t>
            </a:r>
          </a:p>
        </p:txBody>
      </p:sp>
      <p:sp>
        <p:nvSpPr>
          <p:cNvPr id="13315" name="Content Placeholder 2"/>
          <p:cNvSpPr>
            <a:spLocks noGrp="1"/>
          </p:cNvSpPr>
          <p:nvPr>
            <p:ph idx="4294967295"/>
          </p:nvPr>
        </p:nvSpPr>
        <p:spPr>
          <a:xfrm>
            <a:off x="476250" y="1625600"/>
            <a:ext cx="4383088" cy="2740025"/>
          </a:xfrm>
        </p:spPr>
        <p:txBody>
          <a:bodyPr/>
          <a:lstStyle/>
          <a:p>
            <a:pPr eaLnBrk="1" hangingPunct="1">
              <a:spcAft>
                <a:spcPct val="20000"/>
              </a:spcAft>
              <a:buClr>
                <a:srgbClr val="009FDA"/>
              </a:buClr>
            </a:pPr>
            <a:r>
              <a:rPr lang="da-DK" smtClean="0">
                <a:solidFill>
                  <a:srgbClr val="001965"/>
                </a:solidFill>
                <a:sym typeface="Verdana" pitchFamily="34" charset="0"/>
              </a:rPr>
              <a:t>Début : 2 à 4 heures</a:t>
            </a:r>
          </a:p>
          <a:p>
            <a:pPr eaLnBrk="1" hangingPunct="1">
              <a:spcAft>
                <a:spcPct val="20000"/>
              </a:spcAft>
              <a:buClr>
                <a:srgbClr val="009FDA"/>
              </a:buClr>
            </a:pPr>
            <a:r>
              <a:rPr lang="da-DK" smtClean="0">
                <a:solidFill>
                  <a:srgbClr val="001965"/>
                </a:solidFill>
                <a:sym typeface="Verdana" pitchFamily="34" charset="0"/>
              </a:rPr>
              <a:t>Pic : variable</a:t>
            </a:r>
          </a:p>
          <a:p>
            <a:pPr eaLnBrk="1" hangingPunct="1">
              <a:spcAft>
                <a:spcPct val="20000"/>
              </a:spcAft>
              <a:buClr>
                <a:srgbClr val="009FDA"/>
              </a:buClr>
            </a:pPr>
            <a:r>
              <a:rPr lang="da-DK" smtClean="0">
                <a:solidFill>
                  <a:srgbClr val="001965"/>
                </a:solidFill>
                <a:sym typeface="Verdana" pitchFamily="34" charset="0"/>
              </a:rPr>
              <a:t>Durée : 10 à 18 heures</a:t>
            </a:r>
          </a:p>
          <a:p>
            <a:pPr eaLnBrk="1" hangingPunct="1">
              <a:spcAft>
                <a:spcPct val="20000"/>
              </a:spcAft>
              <a:buClr>
                <a:srgbClr val="009FDA"/>
              </a:buClr>
            </a:pPr>
            <a:r>
              <a:rPr lang="da-DK" smtClean="0">
                <a:solidFill>
                  <a:srgbClr val="001965"/>
                </a:solidFill>
                <a:sym typeface="Verdana" pitchFamily="34" charset="0"/>
              </a:rPr>
              <a:t>Non liée aux repas</a:t>
            </a:r>
          </a:p>
          <a:p>
            <a:pPr eaLnBrk="1" hangingPunct="1">
              <a:spcAft>
                <a:spcPct val="20000"/>
              </a:spcAft>
              <a:buClr>
                <a:srgbClr val="009FDA"/>
              </a:buClr>
            </a:pPr>
            <a:r>
              <a:rPr lang="da-DK" smtClean="0">
                <a:solidFill>
                  <a:srgbClr val="001965"/>
                </a:solidFill>
                <a:sym typeface="Verdana" pitchFamily="34" charset="0"/>
              </a:rPr>
              <a:t>Deux fois par jour habituellement</a:t>
            </a:r>
          </a:p>
          <a:p>
            <a:pPr eaLnBrk="1" hangingPunct="1">
              <a:spcAft>
                <a:spcPct val="20000"/>
              </a:spcAft>
              <a:buClr>
                <a:srgbClr val="009FDA"/>
              </a:buClr>
            </a:pPr>
            <a:r>
              <a:rPr lang="da-DK" smtClean="0">
                <a:solidFill>
                  <a:srgbClr val="001965"/>
                </a:solidFill>
                <a:sym typeface="Verdana" pitchFamily="34" charset="0"/>
              </a:rPr>
              <a:t>3 à 4 fois/jour parfois</a:t>
            </a:r>
          </a:p>
        </p:txBody>
      </p:sp>
      <p:sp>
        <p:nvSpPr>
          <p:cNvPr id="13316" name="Slide Number Placeholder 4"/>
          <p:cNvSpPr>
            <a:spLocks noGrp="1"/>
          </p:cNvSpPr>
          <p:nvPr>
            <p:ph type="sldNum" sz="quarter" idx="11"/>
          </p:nvPr>
        </p:nvSpPr>
        <p:spPr>
          <a:noFill/>
        </p:spPr>
        <p:txBody>
          <a:bodyPr/>
          <a:lstStyle/>
          <a:p>
            <a:pPr eaLnBrk="0" hangingPunct="0">
              <a:buSzPct val="100000"/>
            </a:pPr>
            <a:r>
              <a:rPr lang="da-DK" smtClean="0">
                <a:solidFill>
                  <a:srgbClr val="009FDA"/>
                </a:solidFill>
                <a:sym typeface="Verdana" pitchFamily="34" charset="0"/>
              </a:rPr>
              <a:t>Diapositive n° </a:t>
            </a:r>
            <a:fld id="{66E04AFC-A5CE-495F-94CB-1D72D78C7C2E}" type="slidenum">
              <a:rPr lang="da-DK" smtClean="0">
                <a:solidFill>
                  <a:srgbClr val="009FDA"/>
                </a:solidFill>
                <a:sym typeface="Verdana" pitchFamily="34" charset="0"/>
              </a:rPr>
              <a:pPr eaLnBrk="0" hangingPunct="0">
                <a:buSzPct val="100000"/>
              </a:pPr>
              <a:t>10</a:t>
            </a:fld>
            <a:endParaRPr lang="da-DK" smtClean="0">
              <a:solidFill>
                <a:srgbClr val="009FDA"/>
              </a:solidFill>
              <a:sym typeface="Verdana" pitchFamily="34" charset="0"/>
            </a:endParaRPr>
          </a:p>
        </p:txBody>
      </p:sp>
      <p:pic>
        <p:nvPicPr>
          <p:cNvPr id="13317" name="Picture 6"/>
          <p:cNvPicPr>
            <a:picLocks noChangeAspect="1"/>
          </p:cNvPicPr>
          <p:nvPr/>
        </p:nvPicPr>
        <p:blipFill>
          <a:blip r:embed="rId3"/>
          <a:srcRect/>
          <a:stretch>
            <a:fillRect/>
          </a:stretch>
        </p:blipFill>
        <p:spPr bwMode="auto">
          <a:xfrm>
            <a:off x="4932363" y="1557338"/>
            <a:ext cx="3810000" cy="2371725"/>
          </a:xfrm>
          <a:prstGeom prst="rect">
            <a:avLst/>
          </a:prstGeom>
          <a:noFill/>
          <a:ln w="9525">
            <a:noFill/>
            <a:miter lim="800000"/>
            <a:headEnd/>
            <a:tailEnd/>
          </a:ln>
        </p:spPr>
      </p:pic>
      <p:pic>
        <p:nvPicPr>
          <p:cNvPr id="13318" name="Picture 4" descr="cdic.jpg"/>
          <p:cNvPicPr>
            <a:picLocks noChangeAspect="1"/>
          </p:cNvPicPr>
          <p:nvPr/>
        </p:nvPicPr>
        <p:blipFill>
          <a:blip r:embed="rId4"/>
          <a:srcRect/>
          <a:stretch>
            <a:fillRect/>
          </a:stretch>
        </p:blipFill>
        <p:spPr bwMode="auto">
          <a:xfrm>
            <a:off x="7185025" y="476250"/>
            <a:ext cx="1419225" cy="752475"/>
          </a:xfrm>
          <a:prstGeom prst="rect">
            <a:avLst/>
          </a:prstGeom>
          <a:noFill/>
          <a:ln w="9525">
            <a:noFill/>
            <a:miter lim="800000"/>
            <a:headEnd/>
            <a:tailEnd/>
          </a:ln>
        </p:spPr>
      </p:pic>
      <p:sp>
        <p:nvSpPr>
          <p:cNvPr id="13319" name="Text Box 10"/>
          <p:cNvSpPr txBox="1">
            <a:spLocks noChangeArrowheads="1"/>
          </p:cNvSpPr>
          <p:nvPr/>
        </p:nvSpPr>
        <p:spPr bwMode="auto">
          <a:xfrm>
            <a:off x="2700338" y="4724400"/>
            <a:ext cx="4787900" cy="762000"/>
          </a:xfrm>
          <a:prstGeom prst="rect">
            <a:avLst/>
          </a:prstGeom>
          <a:noFill/>
          <a:ln w="9525">
            <a:noFill/>
            <a:miter lim="800000"/>
            <a:headEnd/>
            <a:tailEnd/>
          </a:ln>
        </p:spPr>
        <p:txBody>
          <a:bodyPr>
            <a:spAutoFit/>
          </a:bodyPr>
          <a:lstStyle/>
          <a:p>
            <a:pPr eaLnBrk="0" hangingPunct="0">
              <a:spcBef>
                <a:spcPct val="20000"/>
              </a:spcBef>
              <a:buSzPct val="100000"/>
            </a:pPr>
            <a:r>
              <a:rPr lang="da-DK" sz="2200" b="0">
                <a:solidFill>
                  <a:srgbClr val="009FDA"/>
                </a:solidFill>
                <a:sym typeface="Verdana" pitchFamily="34" charset="0"/>
              </a:rPr>
              <a:t>NPH, Insulatard, Monotard, Protaphane, Humulin 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da-DK" smtClean="0">
                <a:sym typeface="Verdana" pitchFamily="34" charset="0"/>
              </a:rPr>
              <a:t>Propriétés de l'insuline</a:t>
            </a:r>
            <a:endParaRPr lang="en-GB" smtClean="0">
              <a:sym typeface="Verdana" pitchFamily="34" charset="0"/>
            </a:endParaRPr>
          </a:p>
        </p:txBody>
      </p:sp>
      <p:sp>
        <p:nvSpPr>
          <p:cNvPr id="109572" name="Title 1"/>
          <p:cNvSpPr>
            <a:spLocks/>
          </p:cNvSpPr>
          <p:nvPr/>
        </p:nvSpPr>
        <p:spPr bwMode="auto">
          <a:xfrm>
            <a:off x="539750" y="2276475"/>
            <a:ext cx="8099425" cy="801688"/>
          </a:xfrm>
          <a:prstGeom prst="rect">
            <a:avLst/>
          </a:prstGeom>
          <a:noFill/>
          <a:ln w="9525">
            <a:noFill/>
            <a:miter lim="800000"/>
            <a:headEnd/>
            <a:tailEnd/>
          </a:ln>
        </p:spPr>
        <p:txBody>
          <a:bodyPr lIns="0" tIns="0" rIns="0" bIns="0" anchor="ctr"/>
          <a:lstStyle/>
          <a:p>
            <a:pPr eaLnBrk="0" hangingPunct="0"/>
            <a:endParaRPr lang="en-ZA" sz="2800"/>
          </a:p>
        </p:txBody>
      </p:sp>
      <p:sp>
        <p:nvSpPr>
          <p:cNvPr id="109573" name="Slide Number Placeholder 4"/>
          <p:cNvSpPr txBox="1">
            <a:spLocks noGrp="1"/>
          </p:cNvSpPr>
          <p:nvPr/>
        </p:nvSpPr>
        <p:spPr bwMode="auto">
          <a:xfrm>
            <a:off x="7761288" y="0"/>
            <a:ext cx="901700" cy="471488"/>
          </a:xfrm>
          <a:prstGeom prst="rect">
            <a:avLst/>
          </a:prstGeom>
          <a:noFill/>
          <a:ln w="9525">
            <a:noFill/>
            <a:miter lim="800000"/>
            <a:headEnd/>
            <a:tailEnd/>
          </a:ln>
        </p:spPr>
        <p:txBody>
          <a:bodyPr lIns="0" tIns="0" rIns="0" bIns="0" anchor="ctr"/>
          <a:lstStyle/>
          <a:p>
            <a:pPr algn="r"/>
            <a:r>
              <a:rPr lang="en-GB" sz="800" b="0">
                <a:solidFill>
                  <a:schemeClr val="hlink"/>
                </a:solidFill>
              </a:rPr>
              <a:t>Slide no </a:t>
            </a:r>
            <a:fld id="{F1C58B2A-60D6-42BA-B500-2FE286E048B2}" type="slidenum">
              <a:rPr lang="en-GB" sz="800" b="0">
                <a:solidFill>
                  <a:schemeClr val="hlink"/>
                </a:solidFill>
              </a:rPr>
              <a:pPr algn="r"/>
              <a:t>11</a:t>
            </a:fld>
            <a:endParaRPr lang="en-GB" sz="800" b="0">
              <a:solidFill>
                <a:schemeClr val="hlink"/>
              </a:solidFill>
            </a:endParaRPr>
          </a:p>
        </p:txBody>
      </p:sp>
      <p:pic>
        <p:nvPicPr>
          <p:cNvPr id="109574" name="Picture 4" descr="cdic.jpg"/>
          <p:cNvPicPr>
            <a:picLocks noChangeAspect="1"/>
          </p:cNvPicPr>
          <p:nvPr/>
        </p:nvPicPr>
        <p:blipFill>
          <a:blip r:embed="rId3"/>
          <a:srcRect/>
          <a:stretch>
            <a:fillRect/>
          </a:stretch>
        </p:blipFill>
        <p:spPr bwMode="auto">
          <a:xfrm>
            <a:off x="7185025" y="476250"/>
            <a:ext cx="1419225" cy="752475"/>
          </a:xfrm>
          <a:prstGeom prst="rect">
            <a:avLst/>
          </a:prstGeom>
          <a:noFill/>
          <a:ln w="9525">
            <a:noFill/>
            <a:miter lim="800000"/>
            <a:headEnd/>
            <a:tailEnd/>
          </a:ln>
        </p:spPr>
      </p:pic>
      <p:sp>
        <p:nvSpPr>
          <p:cNvPr id="109575" name="Line 7"/>
          <p:cNvSpPr>
            <a:spLocks noChangeShapeType="1"/>
          </p:cNvSpPr>
          <p:nvPr/>
        </p:nvSpPr>
        <p:spPr bwMode="auto">
          <a:xfrm>
            <a:off x="1476375" y="2311400"/>
            <a:ext cx="0" cy="2447925"/>
          </a:xfrm>
          <a:prstGeom prst="line">
            <a:avLst/>
          </a:prstGeom>
          <a:noFill/>
          <a:ln w="12700">
            <a:solidFill>
              <a:schemeClr val="tx1"/>
            </a:solidFill>
            <a:round/>
            <a:headEnd/>
            <a:tailEnd/>
          </a:ln>
          <a:effectLst/>
        </p:spPr>
        <p:txBody>
          <a:bodyPr/>
          <a:lstStyle/>
          <a:p>
            <a:endParaRPr lang="fr-FR"/>
          </a:p>
        </p:txBody>
      </p:sp>
      <p:sp>
        <p:nvSpPr>
          <p:cNvPr id="109576" name="Line 8"/>
          <p:cNvSpPr>
            <a:spLocks noChangeShapeType="1"/>
          </p:cNvSpPr>
          <p:nvPr/>
        </p:nvSpPr>
        <p:spPr bwMode="auto">
          <a:xfrm>
            <a:off x="1476375" y="4749800"/>
            <a:ext cx="6408738" cy="0"/>
          </a:xfrm>
          <a:prstGeom prst="line">
            <a:avLst/>
          </a:prstGeom>
          <a:noFill/>
          <a:ln w="38100" cmpd="dbl">
            <a:solidFill>
              <a:schemeClr val="tx1"/>
            </a:solidFill>
            <a:round/>
            <a:headEnd/>
            <a:tailEnd/>
          </a:ln>
          <a:effectLst/>
        </p:spPr>
        <p:txBody>
          <a:bodyPr/>
          <a:lstStyle/>
          <a:p>
            <a:endParaRPr lang="fr-FR"/>
          </a:p>
        </p:txBody>
      </p:sp>
      <p:sp>
        <p:nvSpPr>
          <p:cNvPr id="109577" name="Line 9"/>
          <p:cNvSpPr>
            <a:spLocks noChangeShapeType="1"/>
          </p:cNvSpPr>
          <p:nvPr/>
        </p:nvSpPr>
        <p:spPr bwMode="auto">
          <a:xfrm flipV="1">
            <a:off x="1592263" y="4724400"/>
            <a:ext cx="0" cy="144463"/>
          </a:xfrm>
          <a:prstGeom prst="line">
            <a:avLst/>
          </a:prstGeom>
          <a:noFill/>
          <a:ln w="12700">
            <a:solidFill>
              <a:schemeClr val="tx1"/>
            </a:solidFill>
            <a:round/>
            <a:headEnd/>
            <a:tailEnd/>
          </a:ln>
          <a:effectLst/>
        </p:spPr>
        <p:txBody>
          <a:bodyPr/>
          <a:lstStyle/>
          <a:p>
            <a:endParaRPr lang="fr-FR"/>
          </a:p>
        </p:txBody>
      </p:sp>
      <p:sp>
        <p:nvSpPr>
          <p:cNvPr id="109578" name="Line 10"/>
          <p:cNvSpPr>
            <a:spLocks noChangeShapeType="1"/>
          </p:cNvSpPr>
          <p:nvPr/>
        </p:nvSpPr>
        <p:spPr bwMode="auto">
          <a:xfrm flipV="1">
            <a:off x="1882775" y="4724400"/>
            <a:ext cx="0" cy="144463"/>
          </a:xfrm>
          <a:prstGeom prst="line">
            <a:avLst/>
          </a:prstGeom>
          <a:noFill/>
          <a:ln w="12700">
            <a:solidFill>
              <a:schemeClr val="tx1"/>
            </a:solidFill>
            <a:round/>
            <a:headEnd/>
            <a:tailEnd/>
          </a:ln>
          <a:effectLst/>
        </p:spPr>
        <p:txBody>
          <a:bodyPr/>
          <a:lstStyle/>
          <a:p>
            <a:endParaRPr lang="fr-FR"/>
          </a:p>
        </p:txBody>
      </p:sp>
      <p:sp>
        <p:nvSpPr>
          <p:cNvPr id="109579" name="Line 11"/>
          <p:cNvSpPr>
            <a:spLocks noChangeShapeType="1"/>
          </p:cNvSpPr>
          <p:nvPr/>
        </p:nvSpPr>
        <p:spPr bwMode="auto">
          <a:xfrm flipV="1">
            <a:off x="2139950" y="4724400"/>
            <a:ext cx="0" cy="144463"/>
          </a:xfrm>
          <a:prstGeom prst="line">
            <a:avLst/>
          </a:prstGeom>
          <a:noFill/>
          <a:ln w="12700">
            <a:solidFill>
              <a:schemeClr val="tx1"/>
            </a:solidFill>
            <a:round/>
            <a:headEnd/>
            <a:tailEnd/>
          </a:ln>
          <a:effectLst/>
        </p:spPr>
        <p:txBody>
          <a:bodyPr/>
          <a:lstStyle/>
          <a:p>
            <a:endParaRPr lang="fr-FR"/>
          </a:p>
        </p:txBody>
      </p:sp>
      <p:sp>
        <p:nvSpPr>
          <p:cNvPr id="109580" name="Line 12"/>
          <p:cNvSpPr>
            <a:spLocks noChangeShapeType="1"/>
          </p:cNvSpPr>
          <p:nvPr/>
        </p:nvSpPr>
        <p:spPr bwMode="auto">
          <a:xfrm flipV="1">
            <a:off x="2411413" y="4724400"/>
            <a:ext cx="0" cy="144463"/>
          </a:xfrm>
          <a:prstGeom prst="line">
            <a:avLst/>
          </a:prstGeom>
          <a:noFill/>
          <a:ln w="12700">
            <a:solidFill>
              <a:schemeClr val="tx1"/>
            </a:solidFill>
            <a:round/>
            <a:headEnd/>
            <a:tailEnd/>
          </a:ln>
          <a:effectLst/>
        </p:spPr>
        <p:txBody>
          <a:bodyPr/>
          <a:lstStyle/>
          <a:p>
            <a:endParaRPr lang="fr-FR"/>
          </a:p>
        </p:txBody>
      </p:sp>
      <p:sp>
        <p:nvSpPr>
          <p:cNvPr id="109581" name="Line 13"/>
          <p:cNvSpPr>
            <a:spLocks noChangeShapeType="1"/>
          </p:cNvSpPr>
          <p:nvPr/>
        </p:nvSpPr>
        <p:spPr bwMode="auto">
          <a:xfrm flipV="1">
            <a:off x="2673350" y="4724400"/>
            <a:ext cx="0" cy="144463"/>
          </a:xfrm>
          <a:prstGeom prst="line">
            <a:avLst/>
          </a:prstGeom>
          <a:noFill/>
          <a:ln w="12700">
            <a:solidFill>
              <a:schemeClr val="tx1"/>
            </a:solidFill>
            <a:round/>
            <a:headEnd/>
            <a:tailEnd/>
          </a:ln>
          <a:effectLst/>
        </p:spPr>
        <p:txBody>
          <a:bodyPr/>
          <a:lstStyle/>
          <a:p>
            <a:endParaRPr lang="fr-FR"/>
          </a:p>
        </p:txBody>
      </p:sp>
      <p:sp>
        <p:nvSpPr>
          <p:cNvPr id="109582" name="Line 14"/>
          <p:cNvSpPr>
            <a:spLocks noChangeShapeType="1"/>
          </p:cNvSpPr>
          <p:nvPr/>
        </p:nvSpPr>
        <p:spPr bwMode="auto">
          <a:xfrm flipV="1">
            <a:off x="2916238" y="4724400"/>
            <a:ext cx="0" cy="144463"/>
          </a:xfrm>
          <a:prstGeom prst="line">
            <a:avLst/>
          </a:prstGeom>
          <a:noFill/>
          <a:ln w="12700">
            <a:solidFill>
              <a:schemeClr val="tx1"/>
            </a:solidFill>
            <a:round/>
            <a:headEnd/>
            <a:tailEnd/>
          </a:ln>
          <a:effectLst/>
        </p:spPr>
        <p:txBody>
          <a:bodyPr/>
          <a:lstStyle/>
          <a:p>
            <a:endParaRPr lang="fr-FR"/>
          </a:p>
        </p:txBody>
      </p:sp>
      <p:sp>
        <p:nvSpPr>
          <p:cNvPr id="109583" name="Line 15"/>
          <p:cNvSpPr>
            <a:spLocks noChangeShapeType="1"/>
          </p:cNvSpPr>
          <p:nvPr/>
        </p:nvSpPr>
        <p:spPr bwMode="auto">
          <a:xfrm flipV="1">
            <a:off x="3173413" y="4724400"/>
            <a:ext cx="0" cy="144463"/>
          </a:xfrm>
          <a:prstGeom prst="line">
            <a:avLst/>
          </a:prstGeom>
          <a:noFill/>
          <a:ln w="12700">
            <a:solidFill>
              <a:schemeClr val="tx1"/>
            </a:solidFill>
            <a:round/>
            <a:headEnd/>
            <a:tailEnd/>
          </a:ln>
          <a:effectLst/>
        </p:spPr>
        <p:txBody>
          <a:bodyPr/>
          <a:lstStyle/>
          <a:p>
            <a:endParaRPr lang="fr-FR"/>
          </a:p>
        </p:txBody>
      </p:sp>
      <p:sp>
        <p:nvSpPr>
          <p:cNvPr id="109584" name="Line 16"/>
          <p:cNvSpPr>
            <a:spLocks noChangeShapeType="1"/>
          </p:cNvSpPr>
          <p:nvPr/>
        </p:nvSpPr>
        <p:spPr bwMode="auto">
          <a:xfrm flipV="1">
            <a:off x="3444875" y="4724400"/>
            <a:ext cx="0" cy="144463"/>
          </a:xfrm>
          <a:prstGeom prst="line">
            <a:avLst/>
          </a:prstGeom>
          <a:noFill/>
          <a:ln w="12700">
            <a:solidFill>
              <a:schemeClr val="tx1"/>
            </a:solidFill>
            <a:round/>
            <a:headEnd/>
            <a:tailEnd/>
          </a:ln>
          <a:effectLst/>
        </p:spPr>
        <p:txBody>
          <a:bodyPr/>
          <a:lstStyle/>
          <a:p>
            <a:endParaRPr lang="fr-FR"/>
          </a:p>
        </p:txBody>
      </p:sp>
      <p:sp>
        <p:nvSpPr>
          <p:cNvPr id="109585" name="Line 17"/>
          <p:cNvSpPr>
            <a:spLocks noChangeShapeType="1"/>
          </p:cNvSpPr>
          <p:nvPr/>
        </p:nvSpPr>
        <p:spPr bwMode="auto">
          <a:xfrm flipV="1">
            <a:off x="3683000" y="4724400"/>
            <a:ext cx="0" cy="144463"/>
          </a:xfrm>
          <a:prstGeom prst="line">
            <a:avLst/>
          </a:prstGeom>
          <a:noFill/>
          <a:ln w="12700">
            <a:solidFill>
              <a:schemeClr val="tx1"/>
            </a:solidFill>
            <a:round/>
            <a:headEnd/>
            <a:tailEnd/>
          </a:ln>
          <a:effectLst/>
        </p:spPr>
        <p:txBody>
          <a:bodyPr/>
          <a:lstStyle/>
          <a:p>
            <a:endParaRPr lang="fr-FR"/>
          </a:p>
        </p:txBody>
      </p:sp>
      <p:sp>
        <p:nvSpPr>
          <p:cNvPr id="109586" name="Line 18"/>
          <p:cNvSpPr>
            <a:spLocks noChangeShapeType="1"/>
          </p:cNvSpPr>
          <p:nvPr/>
        </p:nvSpPr>
        <p:spPr bwMode="auto">
          <a:xfrm flipV="1">
            <a:off x="3940175" y="4724400"/>
            <a:ext cx="0" cy="144463"/>
          </a:xfrm>
          <a:prstGeom prst="line">
            <a:avLst/>
          </a:prstGeom>
          <a:noFill/>
          <a:ln w="12700">
            <a:solidFill>
              <a:schemeClr val="tx1"/>
            </a:solidFill>
            <a:round/>
            <a:headEnd/>
            <a:tailEnd/>
          </a:ln>
          <a:effectLst/>
        </p:spPr>
        <p:txBody>
          <a:bodyPr/>
          <a:lstStyle/>
          <a:p>
            <a:endParaRPr lang="fr-FR"/>
          </a:p>
        </p:txBody>
      </p:sp>
      <p:sp>
        <p:nvSpPr>
          <p:cNvPr id="109587" name="Line 19"/>
          <p:cNvSpPr>
            <a:spLocks noChangeShapeType="1"/>
          </p:cNvSpPr>
          <p:nvPr/>
        </p:nvSpPr>
        <p:spPr bwMode="auto">
          <a:xfrm flipV="1">
            <a:off x="4211638" y="4724400"/>
            <a:ext cx="0" cy="144463"/>
          </a:xfrm>
          <a:prstGeom prst="line">
            <a:avLst/>
          </a:prstGeom>
          <a:noFill/>
          <a:ln w="12700">
            <a:solidFill>
              <a:schemeClr val="tx1"/>
            </a:solidFill>
            <a:round/>
            <a:headEnd/>
            <a:tailEnd/>
          </a:ln>
          <a:effectLst/>
        </p:spPr>
        <p:txBody>
          <a:bodyPr/>
          <a:lstStyle/>
          <a:p>
            <a:endParaRPr lang="fr-FR"/>
          </a:p>
        </p:txBody>
      </p:sp>
      <p:sp>
        <p:nvSpPr>
          <p:cNvPr id="109588" name="Line 20"/>
          <p:cNvSpPr>
            <a:spLocks noChangeShapeType="1"/>
          </p:cNvSpPr>
          <p:nvPr/>
        </p:nvSpPr>
        <p:spPr bwMode="auto">
          <a:xfrm flipV="1">
            <a:off x="4456113" y="4724400"/>
            <a:ext cx="0" cy="144463"/>
          </a:xfrm>
          <a:prstGeom prst="line">
            <a:avLst/>
          </a:prstGeom>
          <a:noFill/>
          <a:ln w="12700">
            <a:solidFill>
              <a:schemeClr val="tx1"/>
            </a:solidFill>
            <a:round/>
            <a:headEnd/>
            <a:tailEnd/>
          </a:ln>
          <a:effectLst/>
        </p:spPr>
        <p:txBody>
          <a:bodyPr/>
          <a:lstStyle/>
          <a:p>
            <a:endParaRPr lang="fr-FR"/>
          </a:p>
        </p:txBody>
      </p:sp>
      <p:sp>
        <p:nvSpPr>
          <p:cNvPr id="109589" name="Line 21"/>
          <p:cNvSpPr>
            <a:spLocks noChangeShapeType="1"/>
          </p:cNvSpPr>
          <p:nvPr/>
        </p:nvSpPr>
        <p:spPr bwMode="auto">
          <a:xfrm flipV="1">
            <a:off x="4713288" y="4724400"/>
            <a:ext cx="0" cy="144463"/>
          </a:xfrm>
          <a:prstGeom prst="line">
            <a:avLst/>
          </a:prstGeom>
          <a:noFill/>
          <a:ln w="12700">
            <a:solidFill>
              <a:schemeClr val="tx1"/>
            </a:solidFill>
            <a:round/>
            <a:headEnd/>
            <a:tailEnd/>
          </a:ln>
          <a:effectLst/>
        </p:spPr>
        <p:txBody>
          <a:bodyPr/>
          <a:lstStyle/>
          <a:p>
            <a:endParaRPr lang="fr-FR"/>
          </a:p>
        </p:txBody>
      </p:sp>
      <p:sp>
        <p:nvSpPr>
          <p:cNvPr id="109590" name="Line 22"/>
          <p:cNvSpPr>
            <a:spLocks noChangeShapeType="1"/>
          </p:cNvSpPr>
          <p:nvPr/>
        </p:nvSpPr>
        <p:spPr bwMode="auto">
          <a:xfrm flipV="1">
            <a:off x="4978400" y="4724400"/>
            <a:ext cx="0" cy="144463"/>
          </a:xfrm>
          <a:prstGeom prst="line">
            <a:avLst/>
          </a:prstGeom>
          <a:noFill/>
          <a:ln w="12700">
            <a:solidFill>
              <a:schemeClr val="tx1"/>
            </a:solidFill>
            <a:round/>
            <a:headEnd/>
            <a:tailEnd/>
          </a:ln>
          <a:effectLst/>
        </p:spPr>
        <p:txBody>
          <a:bodyPr/>
          <a:lstStyle/>
          <a:p>
            <a:endParaRPr lang="fr-FR"/>
          </a:p>
        </p:txBody>
      </p:sp>
      <p:sp>
        <p:nvSpPr>
          <p:cNvPr id="109591" name="Line 23"/>
          <p:cNvSpPr>
            <a:spLocks noChangeShapeType="1"/>
          </p:cNvSpPr>
          <p:nvPr/>
        </p:nvSpPr>
        <p:spPr bwMode="auto">
          <a:xfrm flipV="1">
            <a:off x="5241925" y="4724400"/>
            <a:ext cx="0" cy="144463"/>
          </a:xfrm>
          <a:prstGeom prst="line">
            <a:avLst/>
          </a:prstGeom>
          <a:noFill/>
          <a:ln w="12700">
            <a:solidFill>
              <a:schemeClr val="tx1"/>
            </a:solidFill>
            <a:round/>
            <a:headEnd/>
            <a:tailEnd/>
          </a:ln>
          <a:effectLst/>
        </p:spPr>
        <p:txBody>
          <a:bodyPr/>
          <a:lstStyle/>
          <a:p>
            <a:endParaRPr lang="fr-FR"/>
          </a:p>
        </p:txBody>
      </p:sp>
      <p:sp>
        <p:nvSpPr>
          <p:cNvPr id="109592" name="Line 24"/>
          <p:cNvSpPr>
            <a:spLocks noChangeShapeType="1"/>
          </p:cNvSpPr>
          <p:nvPr/>
        </p:nvSpPr>
        <p:spPr bwMode="auto">
          <a:xfrm flipV="1">
            <a:off x="5499100" y="4724400"/>
            <a:ext cx="0" cy="144463"/>
          </a:xfrm>
          <a:prstGeom prst="line">
            <a:avLst/>
          </a:prstGeom>
          <a:noFill/>
          <a:ln w="12700">
            <a:solidFill>
              <a:schemeClr val="tx1"/>
            </a:solidFill>
            <a:round/>
            <a:headEnd/>
            <a:tailEnd/>
          </a:ln>
          <a:effectLst/>
        </p:spPr>
        <p:txBody>
          <a:bodyPr/>
          <a:lstStyle/>
          <a:p>
            <a:endParaRPr lang="fr-FR"/>
          </a:p>
        </p:txBody>
      </p:sp>
      <p:sp>
        <p:nvSpPr>
          <p:cNvPr id="109593" name="Line 25"/>
          <p:cNvSpPr>
            <a:spLocks noChangeShapeType="1"/>
          </p:cNvSpPr>
          <p:nvPr/>
        </p:nvSpPr>
        <p:spPr bwMode="auto">
          <a:xfrm flipV="1">
            <a:off x="5770563" y="4724400"/>
            <a:ext cx="0" cy="144463"/>
          </a:xfrm>
          <a:prstGeom prst="line">
            <a:avLst/>
          </a:prstGeom>
          <a:noFill/>
          <a:ln w="12700">
            <a:solidFill>
              <a:schemeClr val="tx1"/>
            </a:solidFill>
            <a:round/>
            <a:headEnd/>
            <a:tailEnd/>
          </a:ln>
          <a:effectLst/>
        </p:spPr>
        <p:txBody>
          <a:bodyPr/>
          <a:lstStyle/>
          <a:p>
            <a:endParaRPr lang="fr-FR"/>
          </a:p>
        </p:txBody>
      </p:sp>
      <p:sp>
        <p:nvSpPr>
          <p:cNvPr id="109594" name="Line 26"/>
          <p:cNvSpPr>
            <a:spLocks noChangeShapeType="1"/>
          </p:cNvSpPr>
          <p:nvPr/>
        </p:nvSpPr>
        <p:spPr bwMode="auto">
          <a:xfrm flipV="1">
            <a:off x="6011863" y="4724400"/>
            <a:ext cx="0" cy="144463"/>
          </a:xfrm>
          <a:prstGeom prst="line">
            <a:avLst/>
          </a:prstGeom>
          <a:noFill/>
          <a:ln w="12700">
            <a:solidFill>
              <a:schemeClr val="tx1"/>
            </a:solidFill>
            <a:round/>
            <a:headEnd/>
            <a:tailEnd/>
          </a:ln>
          <a:effectLst/>
        </p:spPr>
        <p:txBody>
          <a:bodyPr/>
          <a:lstStyle/>
          <a:p>
            <a:endParaRPr lang="fr-FR"/>
          </a:p>
        </p:txBody>
      </p:sp>
      <p:sp>
        <p:nvSpPr>
          <p:cNvPr id="109595" name="Line 27"/>
          <p:cNvSpPr>
            <a:spLocks noChangeShapeType="1"/>
          </p:cNvSpPr>
          <p:nvPr/>
        </p:nvSpPr>
        <p:spPr bwMode="auto">
          <a:xfrm flipV="1">
            <a:off x="6275388" y="4724400"/>
            <a:ext cx="0" cy="144463"/>
          </a:xfrm>
          <a:prstGeom prst="line">
            <a:avLst/>
          </a:prstGeom>
          <a:noFill/>
          <a:ln w="12700">
            <a:solidFill>
              <a:schemeClr val="tx1"/>
            </a:solidFill>
            <a:round/>
            <a:headEnd/>
            <a:tailEnd/>
          </a:ln>
          <a:effectLst/>
        </p:spPr>
        <p:txBody>
          <a:bodyPr/>
          <a:lstStyle/>
          <a:p>
            <a:endParaRPr lang="fr-FR"/>
          </a:p>
        </p:txBody>
      </p:sp>
      <p:sp>
        <p:nvSpPr>
          <p:cNvPr id="109596" name="Line 28"/>
          <p:cNvSpPr>
            <a:spLocks noChangeShapeType="1"/>
          </p:cNvSpPr>
          <p:nvPr/>
        </p:nvSpPr>
        <p:spPr bwMode="auto">
          <a:xfrm flipV="1">
            <a:off x="6532563" y="4724400"/>
            <a:ext cx="0" cy="144463"/>
          </a:xfrm>
          <a:prstGeom prst="line">
            <a:avLst/>
          </a:prstGeom>
          <a:noFill/>
          <a:ln w="12700">
            <a:solidFill>
              <a:schemeClr val="tx1"/>
            </a:solidFill>
            <a:round/>
            <a:headEnd/>
            <a:tailEnd/>
          </a:ln>
          <a:effectLst/>
        </p:spPr>
        <p:txBody>
          <a:bodyPr/>
          <a:lstStyle/>
          <a:p>
            <a:endParaRPr lang="fr-FR"/>
          </a:p>
        </p:txBody>
      </p:sp>
      <p:sp>
        <p:nvSpPr>
          <p:cNvPr id="109597" name="Line 29"/>
          <p:cNvSpPr>
            <a:spLocks noChangeShapeType="1"/>
          </p:cNvSpPr>
          <p:nvPr/>
        </p:nvSpPr>
        <p:spPr bwMode="auto">
          <a:xfrm flipV="1">
            <a:off x="6804025" y="4724400"/>
            <a:ext cx="0" cy="144463"/>
          </a:xfrm>
          <a:prstGeom prst="line">
            <a:avLst/>
          </a:prstGeom>
          <a:noFill/>
          <a:ln w="12700">
            <a:solidFill>
              <a:schemeClr val="tx1"/>
            </a:solidFill>
            <a:round/>
            <a:headEnd/>
            <a:tailEnd/>
          </a:ln>
          <a:effectLst/>
        </p:spPr>
        <p:txBody>
          <a:bodyPr/>
          <a:lstStyle/>
          <a:p>
            <a:endParaRPr lang="fr-FR"/>
          </a:p>
        </p:txBody>
      </p:sp>
      <p:sp>
        <p:nvSpPr>
          <p:cNvPr id="109598" name="Line 30"/>
          <p:cNvSpPr>
            <a:spLocks noChangeShapeType="1"/>
          </p:cNvSpPr>
          <p:nvPr/>
        </p:nvSpPr>
        <p:spPr bwMode="auto">
          <a:xfrm flipV="1">
            <a:off x="7086600" y="4724400"/>
            <a:ext cx="0" cy="144463"/>
          </a:xfrm>
          <a:prstGeom prst="line">
            <a:avLst/>
          </a:prstGeom>
          <a:noFill/>
          <a:ln w="12700">
            <a:solidFill>
              <a:schemeClr val="tx1"/>
            </a:solidFill>
            <a:round/>
            <a:headEnd/>
            <a:tailEnd/>
          </a:ln>
          <a:effectLst/>
        </p:spPr>
        <p:txBody>
          <a:bodyPr/>
          <a:lstStyle/>
          <a:p>
            <a:endParaRPr lang="fr-FR"/>
          </a:p>
        </p:txBody>
      </p:sp>
      <p:sp>
        <p:nvSpPr>
          <p:cNvPr id="109599" name="Line 31"/>
          <p:cNvSpPr>
            <a:spLocks noChangeShapeType="1"/>
          </p:cNvSpPr>
          <p:nvPr/>
        </p:nvSpPr>
        <p:spPr bwMode="auto">
          <a:xfrm flipV="1">
            <a:off x="7350125" y="4724400"/>
            <a:ext cx="0" cy="144463"/>
          </a:xfrm>
          <a:prstGeom prst="line">
            <a:avLst/>
          </a:prstGeom>
          <a:noFill/>
          <a:ln w="12700">
            <a:solidFill>
              <a:schemeClr val="tx1"/>
            </a:solidFill>
            <a:round/>
            <a:headEnd/>
            <a:tailEnd/>
          </a:ln>
          <a:effectLst/>
        </p:spPr>
        <p:txBody>
          <a:bodyPr/>
          <a:lstStyle/>
          <a:p>
            <a:endParaRPr lang="fr-FR"/>
          </a:p>
        </p:txBody>
      </p:sp>
      <p:sp>
        <p:nvSpPr>
          <p:cNvPr id="109600" name="Line 32"/>
          <p:cNvSpPr>
            <a:spLocks noChangeShapeType="1"/>
          </p:cNvSpPr>
          <p:nvPr/>
        </p:nvSpPr>
        <p:spPr bwMode="auto">
          <a:xfrm flipV="1">
            <a:off x="7607300" y="4724400"/>
            <a:ext cx="0" cy="144463"/>
          </a:xfrm>
          <a:prstGeom prst="line">
            <a:avLst/>
          </a:prstGeom>
          <a:noFill/>
          <a:ln w="12700">
            <a:solidFill>
              <a:schemeClr val="tx1"/>
            </a:solidFill>
            <a:round/>
            <a:headEnd/>
            <a:tailEnd/>
          </a:ln>
          <a:effectLst/>
        </p:spPr>
        <p:txBody>
          <a:bodyPr/>
          <a:lstStyle/>
          <a:p>
            <a:endParaRPr lang="fr-FR"/>
          </a:p>
        </p:txBody>
      </p:sp>
      <p:sp>
        <p:nvSpPr>
          <p:cNvPr id="109601" name="Line 33"/>
          <p:cNvSpPr>
            <a:spLocks noChangeShapeType="1"/>
          </p:cNvSpPr>
          <p:nvPr/>
        </p:nvSpPr>
        <p:spPr bwMode="auto">
          <a:xfrm flipV="1">
            <a:off x="7878763" y="4724400"/>
            <a:ext cx="0" cy="144463"/>
          </a:xfrm>
          <a:prstGeom prst="line">
            <a:avLst/>
          </a:prstGeom>
          <a:noFill/>
          <a:ln w="12700">
            <a:solidFill>
              <a:schemeClr val="tx1"/>
            </a:solidFill>
            <a:round/>
            <a:headEnd/>
            <a:tailEnd/>
          </a:ln>
          <a:effectLst/>
        </p:spPr>
        <p:txBody>
          <a:bodyPr/>
          <a:lstStyle/>
          <a:p>
            <a:endParaRPr lang="fr-FR"/>
          </a:p>
        </p:txBody>
      </p:sp>
      <p:sp>
        <p:nvSpPr>
          <p:cNvPr id="109602" name="Text Box 34"/>
          <p:cNvSpPr txBox="1">
            <a:spLocks noChangeArrowheads="1"/>
          </p:cNvSpPr>
          <p:nvPr/>
        </p:nvSpPr>
        <p:spPr bwMode="auto">
          <a:xfrm>
            <a:off x="1450975" y="4868863"/>
            <a:ext cx="257175" cy="214312"/>
          </a:xfrm>
          <a:prstGeom prst="rect">
            <a:avLst/>
          </a:prstGeom>
          <a:noFill/>
          <a:ln w="9525">
            <a:noFill/>
            <a:miter lim="800000"/>
            <a:headEnd/>
            <a:tailEnd/>
          </a:ln>
          <a:effectLst/>
        </p:spPr>
        <p:txBody>
          <a:bodyPr wrap="none">
            <a:spAutoFit/>
          </a:bodyPr>
          <a:lstStyle/>
          <a:p>
            <a:r>
              <a:rPr lang="da-DK" sz="800">
                <a:solidFill>
                  <a:schemeClr val="tx1"/>
                </a:solidFill>
              </a:rPr>
              <a:t>0</a:t>
            </a:r>
            <a:endParaRPr lang="en-GB" sz="800">
              <a:solidFill>
                <a:schemeClr val="tx1"/>
              </a:solidFill>
            </a:endParaRPr>
          </a:p>
        </p:txBody>
      </p:sp>
      <p:sp>
        <p:nvSpPr>
          <p:cNvPr id="109603" name="Text Box 35"/>
          <p:cNvSpPr txBox="1">
            <a:spLocks noChangeArrowheads="1"/>
          </p:cNvSpPr>
          <p:nvPr/>
        </p:nvSpPr>
        <p:spPr bwMode="auto">
          <a:xfrm>
            <a:off x="1979613" y="4868863"/>
            <a:ext cx="257175" cy="214312"/>
          </a:xfrm>
          <a:prstGeom prst="rect">
            <a:avLst/>
          </a:prstGeom>
          <a:noFill/>
          <a:ln w="9525">
            <a:noFill/>
            <a:miter lim="800000"/>
            <a:headEnd/>
            <a:tailEnd/>
          </a:ln>
          <a:effectLst/>
        </p:spPr>
        <p:txBody>
          <a:bodyPr wrap="none">
            <a:spAutoFit/>
          </a:bodyPr>
          <a:lstStyle/>
          <a:p>
            <a:r>
              <a:rPr lang="da-DK" sz="800">
                <a:solidFill>
                  <a:schemeClr val="tx1"/>
                </a:solidFill>
              </a:rPr>
              <a:t>2</a:t>
            </a:r>
            <a:endParaRPr lang="en-GB" sz="800">
              <a:solidFill>
                <a:schemeClr val="tx1"/>
              </a:solidFill>
            </a:endParaRPr>
          </a:p>
        </p:txBody>
      </p:sp>
      <p:sp>
        <p:nvSpPr>
          <p:cNvPr id="109604" name="Text Box 36"/>
          <p:cNvSpPr txBox="1">
            <a:spLocks noChangeArrowheads="1"/>
          </p:cNvSpPr>
          <p:nvPr/>
        </p:nvSpPr>
        <p:spPr bwMode="auto">
          <a:xfrm>
            <a:off x="2484438" y="4868863"/>
            <a:ext cx="257175" cy="214312"/>
          </a:xfrm>
          <a:prstGeom prst="rect">
            <a:avLst/>
          </a:prstGeom>
          <a:noFill/>
          <a:ln w="9525">
            <a:noFill/>
            <a:miter lim="800000"/>
            <a:headEnd/>
            <a:tailEnd/>
          </a:ln>
          <a:effectLst/>
        </p:spPr>
        <p:txBody>
          <a:bodyPr wrap="none">
            <a:spAutoFit/>
          </a:bodyPr>
          <a:lstStyle/>
          <a:p>
            <a:r>
              <a:rPr lang="da-DK" sz="800">
                <a:solidFill>
                  <a:schemeClr val="tx1"/>
                </a:solidFill>
              </a:rPr>
              <a:t>4</a:t>
            </a:r>
            <a:endParaRPr lang="en-GB" sz="800">
              <a:solidFill>
                <a:schemeClr val="tx1"/>
              </a:solidFill>
            </a:endParaRPr>
          </a:p>
        </p:txBody>
      </p:sp>
      <p:sp>
        <p:nvSpPr>
          <p:cNvPr id="109605" name="Text Box 37"/>
          <p:cNvSpPr txBox="1">
            <a:spLocks noChangeArrowheads="1"/>
          </p:cNvSpPr>
          <p:nvPr/>
        </p:nvSpPr>
        <p:spPr bwMode="auto">
          <a:xfrm>
            <a:off x="3059113" y="4868863"/>
            <a:ext cx="257175" cy="214312"/>
          </a:xfrm>
          <a:prstGeom prst="rect">
            <a:avLst/>
          </a:prstGeom>
          <a:noFill/>
          <a:ln w="9525">
            <a:noFill/>
            <a:miter lim="800000"/>
            <a:headEnd/>
            <a:tailEnd/>
          </a:ln>
          <a:effectLst/>
        </p:spPr>
        <p:txBody>
          <a:bodyPr wrap="none">
            <a:spAutoFit/>
          </a:bodyPr>
          <a:lstStyle/>
          <a:p>
            <a:r>
              <a:rPr lang="da-DK" sz="800">
                <a:solidFill>
                  <a:schemeClr val="tx1"/>
                </a:solidFill>
              </a:rPr>
              <a:t>6</a:t>
            </a:r>
            <a:endParaRPr lang="en-GB" sz="800">
              <a:solidFill>
                <a:schemeClr val="tx1"/>
              </a:solidFill>
            </a:endParaRPr>
          </a:p>
        </p:txBody>
      </p:sp>
      <p:sp>
        <p:nvSpPr>
          <p:cNvPr id="109606" name="Text Box 38"/>
          <p:cNvSpPr txBox="1">
            <a:spLocks noChangeArrowheads="1"/>
          </p:cNvSpPr>
          <p:nvPr/>
        </p:nvSpPr>
        <p:spPr bwMode="auto">
          <a:xfrm>
            <a:off x="3563938" y="4868863"/>
            <a:ext cx="257175" cy="214312"/>
          </a:xfrm>
          <a:prstGeom prst="rect">
            <a:avLst/>
          </a:prstGeom>
          <a:noFill/>
          <a:ln w="9525">
            <a:noFill/>
            <a:miter lim="800000"/>
            <a:headEnd/>
            <a:tailEnd/>
          </a:ln>
          <a:effectLst/>
        </p:spPr>
        <p:txBody>
          <a:bodyPr wrap="none">
            <a:spAutoFit/>
          </a:bodyPr>
          <a:lstStyle/>
          <a:p>
            <a:r>
              <a:rPr lang="da-DK" sz="800">
                <a:solidFill>
                  <a:schemeClr val="tx1"/>
                </a:solidFill>
              </a:rPr>
              <a:t>8</a:t>
            </a:r>
            <a:endParaRPr lang="en-GB" sz="800">
              <a:solidFill>
                <a:schemeClr val="tx1"/>
              </a:solidFill>
            </a:endParaRPr>
          </a:p>
        </p:txBody>
      </p:sp>
      <p:sp>
        <p:nvSpPr>
          <p:cNvPr id="109607" name="Text Box 39"/>
          <p:cNvSpPr txBox="1">
            <a:spLocks noChangeArrowheads="1"/>
          </p:cNvSpPr>
          <p:nvPr/>
        </p:nvSpPr>
        <p:spPr bwMode="auto">
          <a:xfrm>
            <a:off x="4014788" y="4868863"/>
            <a:ext cx="330200" cy="214312"/>
          </a:xfrm>
          <a:prstGeom prst="rect">
            <a:avLst/>
          </a:prstGeom>
          <a:noFill/>
          <a:ln w="9525">
            <a:noFill/>
            <a:miter lim="800000"/>
            <a:headEnd/>
            <a:tailEnd/>
          </a:ln>
          <a:effectLst/>
        </p:spPr>
        <p:txBody>
          <a:bodyPr wrap="none">
            <a:spAutoFit/>
          </a:bodyPr>
          <a:lstStyle/>
          <a:p>
            <a:r>
              <a:rPr lang="da-DK" sz="800">
                <a:solidFill>
                  <a:schemeClr val="tx1"/>
                </a:solidFill>
              </a:rPr>
              <a:t>10</a:t>
            </a:r>
            <a:endParaRPr lang="en-GB" sz="800">
              <a:solidFill>
                <a:schemeClr val="tx1"/>
              </a:solidFill>
            </a:endParaRPr>
          </a:p>
        </p:txBody>
      </p:sp>
      <p:sp>
        <p:nvSpPr>
          <p:cNvPr id="109608" name="Text Box 40"/>
          <p:cNvSpPr txBox="1">
            <a:spLocks noChangeArrowheads="1"/>
          </p:cNvSpPr>
          <p:nvPr/>
        </p:nvSpPr>
        <p:spPr bwMode="auto">
          <a:xfrm>
            <a:off x="4519613" y="4868863"/>
            <a:ext cx="330200" cy="214312"/>
          </a:xfrm>
          <a:prstGeom prst="rect">
            <a:avLst/>
          </a:prstGeom>
          <a:noFill/>
          <a:ln w="9525">
            <a:noFill/>
            <a:miter lim="800000"/>
            <a:headEnd/>
            <a:tailEnd/>
          </a:ln>
          <a:effectLst/>
        </p:spPr>
        <p:txBody>
          <a:bodyPr wrap="none">
            <a:spAutoFit/>
          </a:bodyPr>
          <a:lstStyle/>
          <a:p>
            <a:r>
              <a:rPr lang="da-DK" sz="800">
                <a:solidFill>
                  <a:schemeClr val="tx1"/>
                </a:solidFill>
              </a:rPr>
              <a:t>12</a:t>
            </a:r>
            <a:endParaRPr lang="en-GB" sz="800">
              <a:solidFill>
                <a:schemeClr val="tx1"/>
              </a:solidFill>
            </a:endParaRPr>
          </a:p>
        </p:txBody>
      </p:sp>
      <p:sp>
        <p:nvSpPr>
          <p:cNvPr id="109609" name="Text Box 41"/>
          <p:cNvSpPr txBox="1">
            <a:spLocks noChangeArrowheads="1"/>
          </p:cNvSpPr>
          <p:nvPr/>
        </p:nvSpPr>
        <p:spPr bwMode="auto">
          <a:xfrm>
            <a:off x="5024438" y="4868863"/>
            <a:ext cx="330200" cy="214312"/>
          </a:xfrm>
          <a:prstGeom prst="rect">
            <a:avLst/>
          </a:prstGeom>
          <a:noFill/>
          <a:ln w="9525">
            <a:noFill/>
            <a:miter lim="800000"/>
            <a:headEnd/>
            <a:tailEnd/>
          </a:ln>
          <a:effectLst/>
        </p:spPr>
        <p:txBody>
          <a:bodyPr wrap="none">
            <a:spAutoFit/>
          </a:bodyPr>
          <a:lstStyle/>
          <a:p>
            <a:r>
              <a:rPr lang="da-DK" sz="800">
                <a:solidFill>
                  <a:schemeClr val="tx1"/>
                </a:solidFill>
              </a:rPr>
              <a:t>14</a:t>
            </a:r>
            <a:endParaRPr lang="en-GB" sz="800">
              <a:solidFill>
                <a:schemeClr val="tx1"/>
              </a:solidFill>
            </a:endParaRPr>
          </a:p>
        </p:txBody>
      </p:sp>
      <p:sp>
        <p:nvSpPr>
          <p:cNvPr id="109610" name="Text Box 42"/>
          <p:cNvSpPr txBox="1">
            <a:spLocks noChangeArrowheads="1"/>
          </p:cNvSpPr>
          <p:nvPr/>
        </p:nvSpPr>
        <p:spPr bwMode="auto">
          <a:xfrm>
            <a:off x="5599113" y="4868863"/>
            <a:ext cx="330200" cy="214312"/>
          </a:xfrm>
          <a:prstGeom prst="rect">
            <a:avLst/>
          </a:prstGeom>
          <a:noFill/>
          <a:ln w="9525">
            <a:noFill/>
            <a:miter lim="800000"/>
            <a:headEnd/>
            <a:tailEnd/>
          </a:ln>
          <a:effectLst/>
        </p:spPr>
        <p:txBody>
          <a:bodyPr wrap="none">
            <a:spAutoFit/>
          </a:bodyPr>
          <a:lstStyle/>
          <a:p>
            <a:r>
              <a:rPr lang="da-DK" sz="800">
                <a:solidFill>
                  <a:schemeClr val="tx1"/>
                </a:solidFill>
              </a:rPr>
              <a:t>16</a:t>
            </a:r>
            <a:endParaRPr lang="en-GB" sz="800">
              <a:solidFill>
                <a:schemeClr val="tx1"/>
              </a:solidFill>
            </a:endParaRPr>
          </a:p>
        </p:txBody>
      </p:sp>
      <p:sp>
        <p:nvSpPr>
          <p:cNvPr id="109611" name="Text Box 43"/>
          <p:cNvSpPr txBox="1">
            <a:spLocks noChangeArrowheads="1"/>
          </p:cNvSpPr>
          <p:nvPr/>
        </p:nvSpPr>
        <p:spPr bwMode="auto">
          <a:xfrm>
            <a:off x="6103938" y="4868863"/>
            <a:ext cx="330200" cy="214312"/>
          </a:xfrm>
          <a:prstGeom prst="rect">
            <a:avLst/>
          </a:prstGeom>
          <a:noFill/>
          <a:ln w="9525">
            <a:noFill/>
            <a:miter lim="800000"/>
            <a:headEnd/>
            <a:tailEnd/>
          </a:ln>
          <a:effectLst/>
        </p:spPr>
        <p:txBody>
          <a:bodyPr wrap="none">
            <a:spAutoFit/>
          </a:bodyPr>
          <a:lstStyle/>
          <a:p>
            <a:r>
              <a:rPr lang="da-DK" sz="800">
                <a:solidFill>
                  <a:schemeClr val="tx1"/>
                </a:solidFill>
              </a:rPr>
              <a:t>18</a:t>
            </a:r>
            <a:endParaRPr lang="en-GB" sz="800">
              <a:solidFill>
                <a:schemeClr val="tx1"/>
              </a:solidFill>
            </a:endParaRPr>
          </a:p>
        </p:txBody>
      </p:sp>
      <p:sp>
        <p:nvSpPr>
          <p:cNvPr id="109612" name="Text Box 44"/>
          <p:cNvSpPr txBox="1">
            <a:spLocks noChangeArrowheads="1"/>
          </p:cNvSpPr>
          <p:nvPr/>
        </p:nvSpPr>
        <p:spPr bwMode="auto">
          <a:xfrm>
            <a:off x="6607175" y="4868863"/>
            <a:ext cx="330200" cy="214312"/>
          </a:xfrm>
          <a:prstGeom prst="rect">
            <a:avLst/>
          </a:prstGeom>
          <a:noFill/>
          <a:ln w="9525">
            <a:noFill/>
            <a:miter lim="800000"/>
            <a:headEnd/>
            <a:tailEnd/>
          </a:ln>
          <a:effectLst/>
        </p:spPr>
        <p:txBody>
          <a:bodyPr wrap="none">
            <a:spAutoFit/>
          </a:bodyPr>
          <a:lstStyle/>
          <a:p>
            <a:r>
              <a:rPr lang="da-DK" sz="800">
                <a:solidFill>
                  <a:schemeClr val="tx1"/>
                </a:solidFill>
              </a:rPr>
              <a:t>20</a:t>
            </a:r>
            <a:endParaRPr lang="en-GB" sz="800">
              <a:solidFill>
                <a:schemeClr val="tx1"/>
              </a:solidFill>
            </a:endParaRPr>
          </a:p>
        </p:txBody>
      </p:sp>
      <p:sp>
        <p:nvSpPr>
          <p:cNvPr id="109613" name="Text Box 45"/>
          <p:cNvSpPr txBox="1">
            <a:spLocks noChangeArrowheads="1"/>
          </p:cNvSpPr>
          <p:nvPr/>
        </p:nvSpPr>
        <p:spPr bwMode="auto">
          <a:xfrm>
            <a:off x="7112000" y="4868863"/>
            <a:ext cx="330200" cy="214312"/>
          </a:xfrm>
          <a:prstGeom prst="rect">
            <a:avLst/>
          </a:prstGeom>
          <a:noFill/>
          <a:ln w="9525">
            <a:noFill/>
            <a:miter lim="800000"/>
            <a:headEnd/>
            <a:tailEnd/>
          </a:ln>
          <a:effectLst/>
        </p:spPr>
        <p:txBody>
          <a:bodyPr wrap="none">
            <a:spAutoFit/>
          </a:bodyPr>
          <a:lstStyle/>
          <a:p>
            <a:r>
              <a:rPr lang="da-DK" sz="800">
                <a:solidFill>
                  <a:schemeClr val="tx1"/>
                </a:solidFill>
              </a:rPr>
              <a:t>22</a:t>
            </a:r>
            <a:endParaRPr lang="en-GB" sz="800">
              <a:solidFill>
                <a:schemeClr val="tx1"/>
              </a:solidFill>
            </a:endParaRPr>
          </a:p>
        </p:txBody>
      </p:sp>
      <p:sp>
        <p:nvSpPr>
          <p:cNvPr id="109614" name="Text Box 46"/>
          <p:cNvSpPr txBox="1">
            <a:spLocks noChangeArrowheads="1"/>
          </p:cNvSpPr>
          <p:nvPr/>
        </p:nvSpPr>
        <p:spPr bwMode="auto">
          <a:xfrm>
            <a:off x="7688263" y="4868863"/>
            <a:ext cx="330200" cy="214312"/>
          </a:xfrm>
          <a:prstGeom prst="rect">
            <a:avLst/>
          </a:prstGeom>
          <a:noFill/>
          <a:ln w="9525">
            <a:noFill/>
            <a:miter lim="800000"/>
            <a:headEnd/>
            <a:tailEnd/>
          </a:ln>
          <a:effectLst/>
        </p:spPr>
        <p:txBody>
          <a:bodyPr wrap="none">
            <a:spAutoFit/>
          </a:bodyPr>
          <a:lstStyle/>
          <a:p>
            <a:r>
              <a:rPr lang="da-DK" sz="800">
                <a:solidFill>
                  <a:schemeClr val="tx1"/>
                </a:solidFill>
              </a:rPr>
              <a:t>24</a:t>
            </a:r>
            <a:endParaRPr lang="en-GB" sz="800">
              <a:solidFill>
                <a:schemeClr val="tx1"/>
              </a:solidFill>
            </a:endParaRPr>
          </a:p>
        </p:txBody>
      </p:sp>
      <p:sp>
        <p:nvSpPr>
          <p:cNvPr id="109615" name="Text Box 47"/>
          <p:cNvSpPr txBox="1">
            <a:spLocks noChangeArrowheads="1"/>
          </p:cNvSpPr>
          <p:nvPr/>
        </p:nvSpPr>
        <p:spPr bwMode="auto">
          <a:xfrm>
            <a:off x="4300538" y="5157788"/>
            <a:ext cx="776287" cy="304800"/>
          </a:xfrm>
          <a:prstGeom prst="rect">
            <a:avLst/>
          </a:prstGeom>
          <a:noFill/>
          <a:ln w="9525">
            <a:noFill/>
            <a:miter lim="800000"/>
            <a:headEnd/>
            <a:tailEnd/>
          </a:ln>
          <a:effectLst/>
        </p:spPr>
        <p:txBody>
          <a:bodyPr wrap="none">
            <a:spAutoFit/>
          </a:bodyPr>
          <a:lstStyle/>
          <a:p>
            <a:r>
              <a:rPr lang="da-DK" sz="1400">
                <a:solidFill>
                  <a:schemeClr val="tx1"/>
                </a:solidFill>
              </a:rPr>
              <a:t>Hours</a:t>
            </a:r>
            <a:endParaRPr lang="en-GB" sz="1400">
              <a:solidFill>
                <a:schemeClr val="tx1"/>
              </a:solidFill>
            </a:endParaRPr>
          </a:p>
        </p:txBody>
      </p:sp>
      <p:sp>
        <p:nvSpPr>
          <p:cNvPr id="109616" name="Text Box 48"/>
          <p:cNvSpPr txBox="1">
            <a:spLocks noChangeArrowheads="1"/>
          </p:cNvSpPr>
          <p:nvPr/>
        </p:nvSpPr>
        <p:spPr bwMode="auto">
          <a:xfrm rot="16200000">
            <a:off x="15875" y="3087688"/>
            <a:ext cx="2359025" cy="304800"/>
          </a:xfrm>
          <a:prstGeom prst="rect">
            <a:avLst/>
          </a:prstGeom>
          <a:noFill/>
          <a:ln w="9525">
            <a:noFill/>
            <a:miter lim="800000"/>
            <a:headEnd/>
            <a:tailEnd/>
          </a:ln>
          <a:effectLst/>
        </p:spPr>
        <p:txBody>
          <a:bodyPr wrap="none">
            <a:spAutoFit/>
          </a:bodyPr>
          <a:lstStyle/>
          <a:p>
            <a:r>
              <a:rPr lang="da-DK" sz="1400">
                <a:solidFill>
                  <a:schemeClr val="tx1"/>
                </a:solidFill>
              </a:rPr>
              <a:t>Plasma Insulin Levels</a:t>
            </a:r>
            <a:endParaRPr lang="en-GB" sz="1400">
              <a:solidFill>
                <a:schemeClr val="tx1"/>
              </a:solidFill>
            </a:endParaRPr>
          </a:p>
        </p:txBody>
      </p:sp>
      <p:sp>
        <p:nvSpPr>
          <p:cNvPr id="109617" name="Freeform 49"/>
          <p:cNvSpPr>
            <a:spLocks/>
          </p:cNvSpPr>
          <p:nvPr/>
        </p:nvSpPr>
        <p:spPr bwMode="auto">
          <a:xfrm>
            <a:off x="1543050" y="3622675"/>
            <a:ext cx="4667250" cy="1101725"/>
          </a:xfrm>
          <a:custGeom>
            <a:avLst/>
            <a:gdLst/>
            <a:ahLst/>
            <a:cxnLst>
              <a:cxn ang="0">
                <a:pos x="48" y="694"/>
              </a:cxn>
              <a:cxn ang="0">
                <a:pos x="30" y="625"/>
              </a:cxn>
              <a:cxn ang="0">
                <a:pos x="849" y="31"/>
              </a:cxn>
              <a:cxn ang="0">
                <a:pos x="1740" y="436"/>
              </a:cxn>
              <a:cxn ang="0">
                <a:pos x="2421" y="595"/>
              </a:cxn>
              <a:cxn ang="0">
                <a:pos x="2940" y="682"/>
              </a:cxn>
            </a:cxnLst>
            <a:rect l="0" t="0" r="r" b="b"/>
            <a:pathLst>
              <a:path w="2940" h="694">
                <a:moveTo>
                  <a:pt x="48" y="694"/>
                </a:moveTo>
                <a:cubicBezTo>
                  <a:pt x="45" y="683"/>
                  <a:pt x="0" y="652"/>
                  <a:pt x="30" y="625"/>
                </a:cubicBezTo>
                <a:cubicBezTo>
                  <a:pt x="152" y="503"/>
                  <a:pt x="564" y="62"/>
                  <a:pt x="849" y="31"/>
                </a:cubicBezTo>
                <a:cubicBezTo>
                  <a:pt x="1134" y="0"/>
                  <a:pt x="1478" y="342"/>
                  <a:pt x="1740" y="436"/>
                </a:cubicBezTo>
                <a:cubicBezTo>
                  <a:pt x="2002" y="530"/>
                  <a:pt x="2221" y="554"/>
                  <a:pt x="2421" y="595"/>
                </a:cubicBezTo>
                <a:cubicBezTo>
                  <a:pt x="2621" y="636"/>
                  <a:pt x="2832" y="664"/>
                  <a:pt x="2940" y="682"/>
                </a:cubicBezTo>
              </a:path>
            </a:pathLst>
          </a:custGeom>
          <a:noFill/>
          <a:ln w="28575" cmpd="sng">
            <a:solidFill>
              <a:srgbClr val="A76FDE"/>
            </a:solidFill>
            <a:round/>
            <a:headEnd/>
            <a:tailEnd/>
          </a:ln>
          <a:effectLst/>
        </p:spPr>
        <p:txBody>
          <a:bodyPr/>
          <a:lstStyle/>
          <a:p>
            <a:endParaRPr lang="fr-FR"/>
          </a:p>
        </p:txBody>
      </p:sp>
      <p:sp>
        <p:nvSpPr>
          <p:cNvPr id="109618" name="Freeform 50"/>
          <p:cNvSpPr>
            <a:spLocks/>
          </p:cNvSpPr>
          <p:nvPr/>
        </p:nvSpPr>
        <p:spPr bwMode="auto">
          <a:xfrm>
            <a:off x="1619250" y="3213100"/>
            <a:ext cx="2232025" cy="1511300"/>
          </a:xfrm>
          <a:custGeom>
            <a:avLst/>
            <a:gdLst/>
            <a:ahLst/>
            <a:cxnLst>
              <a:cxn ang="0">
                <a:pos x="0" y="952"/>
              </a:cxn>
              <a:cxn ang="0">
                <a:pos x="220" y="116"/>
              </a:cxn>
              <a:cxn ang="0">
                <a:pos x="558" y="256"/>
              </a:cxn>
              <a:cxn ang="0">
                <a:pos x="760" y="568"/>
              </a:cxn>
              <a:cxn ang="0">
                <a:pos x="1406" y="952"/>
              </a:cxn>
            </a:cxnLst>
            <a:rect l="0" t="0" r="r" b="b"/>
            <a:pathLst>
              <a:path w="1406" h="952">
                <a:moveTo>
                  <a:pt x="0" y="952"/>
                </a:moveTo>
                <a:cubicBezTo>
                  <a:pt x="37" y="813"/>
                  <a:pt x="127" y="232"/>
                  <a:pt x="220" y="116"/>
                </a:cubicBezTo>
                <a:cubicBezTo>
                  <a:pt x="313" y="0"/>
                  <a:pt x="468" y="181"/>
                  <a:pt x="558" y="256"/>
                </a:cubicBezTo>
                <a:cubicBezTo>
                  <a:pt x="618" y="316"/>
                  <a:pt x="619" y="452"/>
                  <a:pt x="760" y="568"/>
                </a:cubicBezTo>
                <a:cubicBezTo>
                  <a:pt x="901" y="684"/>
                  <a:pt x="1272" y="872"/>
                  <a:pt x="1406" y="952"/>
                </a:cubicBezTo>
              </a:path>
            </a:pathLst>
          </a:custGeom>
          <a:noFill/>
          <a:ln w="38100" cmpd="sng">
            <a:solidFill>
              <a:srgbClr val="0000FF"/>
            </a:solidFill>
            <a:round/>
            <a:headEnd/>
            <a:tailEnd/>
          </a:ln>
          <a:effectLst/>
        </p:spPr>
        <p:txBody>
          <a:bodyPr/>
          <a:lstStyle/>
          <a:p>
            <a:endParaRPr lang="fr-FR"/>
          </a:p>
        </p:txBody>
      </p:sp>
      <p:sp>
        <p:nvSpPr>
          <p:cNvPr id="109619" name="Freeform 51"/>
          <p:cNvSpPr>
            <a:spLocks/>
          </p:cNvSpPr>
          <p:nvPr/>
        </p:nvSpPr>
        <p:spPr bwMode="auto">
          <a:xfrm>
            <a:off x="1581150" y="3273425"/>
            <a:ext cx="1092200" cy="1457325"/>
          </a:xfrm>
          <a:custGeom>
            <a:avLst/>
            <a:gdLst/>
            <a:ahLst/>
            <a:cxnLst>
              <a:cxn ang="0">
                <a:pos x="12" y="918"/>
              </a:cxn>
              <a:cxn ang="0">
                <a:pos x="24" y="836"/>
              </a:cxn>
              <a:cxn ang="0">
                <a:pos x="87" y="5"/>
              </a:cxn>
              <a:cxn ang="0">
                <a:pos x="93" y="26"/>
              </a:cxn>
              <a:cxn ang="0">
                <a:pos x="156" y="56"/>
              </a:cxn>
              <a:cxn ang="0">
                <a:pos x="225" y="233"/>
              </a:cxn>
              <a:cxn ang="0">
                <a:pos x="292" y="430"/>
              </a:cxn>
              <a:cxn ang="0">
                <a:pos x="336" y="558"/>
              </a:cxn>
              <a:cxn ang="0">
                <a:pos x="366" y="641"/>
              </a:cxn>
              <a:cxn ang="0">
                <a:pos x="528" y="836"/>
              </a:cxn>
              <a:cxn ang="0">
                <a:pos x="532" y="846"/>
              </a:cxn>
              <a:cxn ang="0">
                <a:pos x="519" y="794"/>
              </a:cxn>
              <a:cxn ang="0">
                <a:pos x="544" y="822"/>
              </a:cxn>
              <a:cxn ang="0">
                <a:pos x="642" y="881"/>
              </a:cxn>
              <a:cxn ang="0">
                <a:pos x="676" y="910"/>
              </a:cxn>
              <a:cxn ang="0">
                <a:pos x="688" y="918"/>
              </a:cxn>
            </a:cxnLst>
            <a:rect l="0" t="0" r="r" b="b"/>
            <a:pathLst>
              <a:path w="688" h="918">
                <a:moveTo>
                  <a:pt x="12" y="918"/>
                </a:moveTo>
                <a:cubicBezTo>
                  <a:pt x="2" y="887"/>
                  <a:pt x="0" y="869"/>
                  <a:pt x="24" y="836"/>
                </a:cubicBezTo>
                <a:cubicBezTo>
                  <a:pt x="21" y="677"/>
                  <a:pt x="74" y="136"/>
                  <a:pt x="87" y="5"/>
                </a:cubicBezTo>
                <a:cubicBezTo>
                  <a:pt x="89" y="0"/>
                  <a:pt x="89" y="22"/>
                  <a:pt x="93" y="26"/>
                </a:cubicBezTo>
                <a:cubicBezTo>
                  <a:pt x="104" y="32"/>
                  <a:pt x="140" y="37"/>
                  <a:pt x="156" y="56"/>
                </a:cubicBezTo>
                <a:cubicBezTo>
                  <a:pt x="167" y="88"/>
                  <a:pt x="212" y="202"/>
                  <a:pt x="225" y="233"/>
                </a:cubicBezTo>
                <a:cubicBezTo>
                  <a:pt x="249" y="329"/>
                  <a:pt x="268" y="364"/>
                  <a:pt x="292" y="430"/>
                </a:cubicBezTo>
                <a:cubicBezTo>
                  <a:pt x="306" y="473"/>
                  <a:pt x="322" y="515"/>
                  <a:pt x="336" y="558"/>
                </a:cubicBezTo>
                <a:cubicBezTo>
                  <a:pt x="346" y="587"/>
                  <a:pt x="349" y="615"/>
                  <a:pt x="366" y="641"/>
                </a:cubicBezTo>
                <a:cubicBezTo>
                  <a:pt x="397" y="688"/>
                  <a:pt x="444" y="776"/>
                  <a:pt x="528" y="836"/>
                </a:cubicBezTo>
                <a:cubicBezTo>
                  <a:pt x="546" y="863"/>
                  <a:pt x="544" y="854"/>
                  <a:pt x="532" y="846"/>
                </a:cubicBezTo>
                <a:cubicBezTo>
                  <a:pt x="524" y="834"/>
                  <a:pt x="527" y="806"/>
                  <a:pt x="519" y="794"/>
                </a:cubicBezTo>
                <a:cubicBezTo>
                  <a:pt x="541" y="780"/>
                  <a:pt x="529" y="810"/>
                  <a:pt x="544" y="822"/>
                </a:cubicBezTo>
                <a:cubicBezTo>
                  <a:pt x="578" y="849"/>
                  <a:pt x="601" y="867"/>
                  <a:pt x="642" y="881"/>
                </a:cubicBezTo>
                <a:cubicBezTo>
                  <a:pt x="647" y="889"/>
                  <a:pt x="671" y="902"/>
                  <a:pt x="676" y="910"/>
                </a:cubicBezTo>
                <a:cubicBezTo>
                  <a:pt x="679" y="914"/>
                  <a:pt x="688" y="918"/>
                  <a:pt x="688" y="918"/>
                </a:cubicBezTo>
              </a:path>
            </a:pathLst>
          </a:custGeom>
          <a:noFill/>
          <a:ln w="38100" cmpd="sng">
            <a:solidFill>
              <a:schemeClr val="tx1"/>
            </a:solidFill>
            <a:round/>
            <a:headEnd/>
            <a:tailEnd/>
          </a:ln>
          <a:effectLst/>
        </p:spPr>
        <p:txBody>
          <a:bodyPr/>
          <a:lstStyle/>
          <a:p>
            <a:endParaRPr lang="fr-FR"/>
          </a:p>
        </p:txBody>
      </p:sp>
      <p:sp>
        <p:nvSpPr>
          <p:cNvPr id="109620" name="Freeform 52"/>
          <p:cNvSpPr>
            <a:spLocks/>
          </p:cNvSpPr>
          <p:nvPr/>
        </p:nvSpPr>
        <p:spPr bwMode="auto">
          <a:xfrm>
            <a:off x="1609725" y="3843338"/>
            <a:ext cx="5138738" cy="871537"/>
          </a:xfrm>
          <a:custGeom>
            <a:avLst/>
            <a:gdLst/>
            <a:ahLst/>
            <a:cxnLst>
              <a:cxn ang="0">
                <a:pos x="0" y="537"/>
              </a:cxn>
              <a:cxn ang="0">
                <a:pos x="1929" y="9"/>
              </a:cxn>
              <a:cxn ang="0">
                <a:pos x="3237" y="549"/>
              </a:cxn>
            </a:cxnLst>
            <a:rect l="0" t="0" r="r" b="b"/>
            <a:pathLst>
              <a:path w="3237" h="549">
                <a:moveTo>
                  <a:pt x="0" y="537"/>
                </a:moveTo>
                <a:cubicBezTo>
                  <a:pt x="15" y="456"/>
                  <a:pt x="1368" y="0"/>
                  <a:pt x="1929" y="9"/>
                </a:cubicBezTo>
                <a:cubicBezTo>
                  <a:pt x="2436" y="17"/>
                  <a:pt x="3033" y="477"/>
                  <a:pt x="3237" y="549"/>
                </a:cubicBezTo>
              </a:path>
            </a:pathLst>
          </a:custGeom>
          <a:noFill/>
          <a:ln w="28575" cmpd="sng">
            <a:solidFill>
              <a:srgbClr val="33CC33"/>
            </a:solidFill>
            <a:round/>
            <a:headEnd type="none" w="med" len="med"/>
            <a:tailEnd type="none" w="med" len="med"/>
          </a:ln>
          <a:effectLst/>
        </p:spPr>
        <p:txBody>
          <a:bodyPr/>
          <a:lstStyle/>
          <a:p>
            <a:endParaRPr lang="fr-FR"/>
          </a:p>
        </p:txBody>
      </p:sp>
      <p:sp>
        <p:nvSpPr>
          <p:cNvPr id="109621" name="Line 53"/>
          <p:cNvSpPr>
            <a:spLocks noChangeShapeType="1"/>
          </p:cNvSpPr>
          <p:nvPr/>
        </p:nvSpPr>
        <p:spPr bwMode="auto">
          <a:xfrm>
            <a:off x="4716463" y="3141663"/>
            <a:ext cx="0" cy="574675"/>
          </a:xfrm>
          <a:prstGeom prst="line">
            <a:avLst/>
          </a:prstGeom>
          <a:noFill/>
          <a:ln w="28575">
            <a:solidFill>
              <a:srgbClr val="33CC33"/>
            </a:solidFill>
            <a:round/>
            <a:headEnd/>
            <a:tailEnd type="triangle" w="med" len="med"/>
          </a:ln>
          <a:effectLst/>
        </p:spPr>
        <p:txBody>
          <a:bodyPr/>
          <a:lstStyle/>
          <a:p>
            <a:endParaRPr lang="fr-FR"/>
          </a:p>
        </p:txBody>
      </p:sp>
      <p:sp>
        <p:nvSpPr>
          <p:cNvPr id="109622" name="Text Box 54"/>
          <p:cNvSpPr txBox="1">
            <a:spLocks noChangeArrowheads="1"/>
          </p:cNvSpPr>
          <p:nvPr/>
        </p:nvSpPr>
        <p:spPr bwMode="auto">
          <a:xfrm>
            <a:off x="4289425" y="2835275"/>
            <a:ext cx="874713" cy="274638"/>
          </a:xfrm>
          <a:prstGeom prst="rect">
            <a:avLst/>
          </a:prstGeom>
          <a:noFill/>
          <a:ln w="9525">
            <a:noFill/>
            <a:miter lim="800000"/>
            <a:headEnd/>
            <a:tailEnd/>
          </a:ln>
          <a:effectLst/>
        </p:spPr>
        <p:txBody>
          <a:bodyPr wrap="none">
            <a:spAutoFit/>
          </a:bodyPr>
          <a:lstStyle/>
          <a:p>
            <a:r>
              <a:rPr lang="da-DK" sz="1200">
                <a:solidFill>
                  <a:srgbClr val="33CC33"/>
                </a:solidFill>
              </a:rPr>
              <a:t>Detemir</a:t>
            </a:r>
            <a:endParaRPr lang="en-GB" sz="1200">
              <a:solidFill>
                <a:srgbClr val="33CC33"/>
              </a:solidFill>
            </a:endParaRPr>
          </a:p>
        </p:txBody>
      </p:sp>
      <p:sp>
        <p:nvSpPr>
          <p:cNvPr id="109623" name="Line 55"/>
          <p:cNvSpPr>
            <a:spLocks noChangeShapeType="1"/>
          </p:cNvSpPr>
          <p:nvPr/>
        </p:nvSpPr>
        <p:spPr bwMode="auto">
          <a:xfrm>
            <a:off x="1725613" y="1898650"/>
            <a:ext cx="0" cy="1314450"/>
          </a:xfrm>
          <a:prstGeom prst="line">
            <a:avLst/>
          </a:prstGeom>
          <a:noFill/>
          <a:ln w="28575">
            <a:solidFill>
              <a:schemeClr val="tx1"/>
            </a:solidFill>
            <a:round/>
            <a:headEnd/>
            <a:tailEnd type="triangle" w="med" len="med"/>
          </a:ln>
          <a:effectLst/>
        </p:spPr>
        <p:txBody>
          <a:bodyPr/>
          <a:lstStyle/>
          <a:p>
            <a:endParaRPr lang="fr-FR"/>
          </a:p>
        </p:txBody>
      </p:sp>
      <p:sp>
        <p:nvSpPr>
          <p:cNvPr id="109624" name="Text Box 56"/>
          <p:cNvSpPr txBox="1">
            <a:spLocks noChangeArrowheads="1"/>
          </p:cNvSpPr>
          <p:nvPr/>
        </p:nvSpPr>
        <p:spPr bwMode="auto">
          <a:xfrm>
            <a:off x="1562100" y="1528763"/>
            <a:ext cx="2170113" cy="274637"/>
          </a:xfrm>
          <a:prstGeom prst="rect">
            <a:avLst/>
          </a:prstGeom>
          <a:noFill/>
          <a:ln w="9525">
            <a:noFill/>
            <a:miter lim="800000"/>
            <a:headEnd/>
            <a:tailEnd/>
          </a:ln>
          <a:effectLst/>
        </p:spPr>
        <p:txBody>
          <a:bodyPr wrap="none">
            <a:spAutoFit/>
          </a:bodyPr>
          <a:lstStyle/>
          <a:p>
            <a:r>
              <a:rPr lang="da-DK" sz="1200">
                <a:solidFill>
                  <a:schemeClr val="tx1"/>
                </a:solidFill>
              </a:rPr>
              <a:t>Aspart, lispro, glulisine</a:t>
            </a:r>
            <a:endParaRPr lang="en-GB" sz="1200">
              <a:solidFill>
                <a:schemeClr val="tx1"/>
              </a:solidFill>
            </a:endParaRPr>
          </a:p>
        </p:txBody>
      </p:sp>
      <p:sp>
        <p:nvSpPr>
          <p:cNvPr id="109625" name="Line 57"/>
          <p:cNvSpPr>
            <a:spLocks noChangeShapeType="1"/>
          </p:cNvSpPr>
          <p:nvPr/>
        </p:nvSpPr>
        <p:spPr bwMode="auto">
          <a:xfrm>
            <a:off x="2982913" y="2636838"/>
            <a:ext cx="0" cy="992187"/>
          </a:xfrm>
          <a:prstGeom prst="line">
            <a:avLst/>
          </a:prstGeom>
          <a:noFill/>
          <a:ln w="28575">
            <a:solidFill>
              <a:srgbClr val="A76FDE"/>
            </a:solidFill>
            <a:round/>
            <a:headEnd/>
            <a:tailEnd type="triangle" w="med" len="med"/>
          </a:ln>
          <a:effectLst/>
        </p:spPr>
        <p:txBody>
          <a:bodyPr/>
          <a:lstStyle/>
          <a:p>
            <a:endParaRPr lang="fr-FR"/>
          </a:p>
        </p:txBody>
      </p:sp>
      <p:sp>
        <p:nvSpPr>
          <p:cNvPr id="109626" name="Text Box 58"/>
          <p:cNvSpPr txBox="1">
            <a:spLocks noChangeArrowheads="1"/>
          </p:cNvSpPr>
          <p:nvPr/>
        </p:nvSpPr>
        <p:spPr bwMode="auto">
          <a:xfrm>
            <a:off x="2744788" y="2309813"/>
            <a:ext cx="550862" cy="274637"/>
          </a:xfrm>
          <a:prstGeom prst="rect">
            <a:avLst/>
          </a:prstGeom>
          <a:noFill/>
          <a:ln w="9525">
            <a:noFill/>
            <a:miter lim="800000"/>
            <a:headEnd/>
            <a:tailEnd/>
          </a:ln>
          <a:effectLst/>
        </p:spPr>
        <p:txBody>
          <a:bodyPr wrap="none">
            <a:spAutoFit/>
          </a:bodyPr>
          <a:lstStyle/>
          <a:p>
            <a:r>
              <a:rPr lang="da-DK" sz="1200">
                <a:solidFill>
                  <a:srgbClr val="A76FDE"/>
                </a:solidFill>
              </a:rPr>
              <a:t>NPH</a:t>
            </a:r>
            <a:endParaRPr lang="en-GB" sz="1200">
              <a:solidFill>
                <a:srgbClr val="A76FDE"/>
              </a:solidFill>
            </a:endParaRPr>
          </a:p>
        </p:txBody>
      </p:sp>
      <p:sp>
        <p:nvSpPr>
          <p:cNvPr id="109627" name="Text Box 59"/>
          <p:cNvSpPr txBox="1">
            <a:spLocks noChangeArrowheads="1"/>
          </p:cNvSpPr>
          <p:nvPr/>
        </p:nvSpPr>
        <p:spPr bwMode="auto">
          <a:xfrm>
            <a:off x="1835150" y="2001838"/>
            <a:ext cx="849313" cy="274637"/>
          </a:xfrm>
          <a:prstGeom prst="rect">
            <a:avLst/>
          </a:prstGeom>
          <a:noFill/>
          <a:ln w="9525">
            <a:noFill/>
            <a:miter lim="800000"/>
            <a:headEnd/>
            <a:tailEnd/>
          </a:ln>
          <a:effectLst/>
        </p:spPr>
        <p:txBody>
          <a:bodyPr wrap="none">
            <a:spAutoFit/>
          </a:bodyPr>
          <a:lstStyle/>
          <a:p>
            <a:r>
              <a:rPr lang="da-DK" sz="1200">
                <a:solidFill>
                  <a:srgbClr val="0000FF"/>
                </a:solidFill>
              </a:rPr>
              <a:t>Regular</a:t>
            </a:r>
            <a:endParaRPr lang="en-GB" sz="1200">
              <a:solidFill>
                <a:srgbClr val="0000FF"/>
              </a:solidFill>
            </a:endParaRPr>
          </a:p>
        </p:txBody>
      </p:sp>
      <p:sp>
        <p:nvSpPr>
          <p:cNvPr id="109628" name="Line 60"/>
          <p:cNvSpPr>
            <a:spLocks noChangeShapeType="1"/>
          </p:cNvSpPr>
          <p:nvPr/>
        </p:nvSpPr>
        <p:spPr bwMode="auto">
          <a:xfrm>
            <a:off x="2051050" y="2349500"/>
            <a:ext cx="0" cy="719138"/>
          </a:xfrm>
          <a:prstGeom prst="line">
            <a:avLst/>
          </a:prstGeom>
          <a:noFill/>
          <a:ln w="28575">
            <a:solidFill>
              <a:srgbClr val="0000FF"/>
            </a:solidFill>
            <a:round/>
            <a:headEnd/>
            <a:tailEnd type="triangle" w="med" len="med"/>
          </a:ln>
          <a:effectLst/>
        </p:spPr>
        <p:txBody>
          <a:bodyPr/>
          <a:lstStyle/>
          <a:p>
            <a:endParaRPr lang="fr-FR"/>
          </a:p>
        </p:txBody>
      </p:sp>
      <p:sp>
        <p:nvSpPr>
          <p:cNvPr id="109629" name="Rectangle 61"/>
          <p:cNvSpPr>
            <a:spLocks noChangeArrowheads="1"/>
          </p:cNvSpPr>
          <p:nvPr/>
        </p:nvSpPr>
        <p:spPr bwMode="auto">
          <a:xfrm>
            <a:off x="971550" y="1484313"/>
            <a:ext cx="7272338" cy="4032250"/>
          </a:xfrm>
          <a:prstGeom prst="rect">
            <a:avLst/>
          </a:prstGeom>
          <a:noFill/>
          <a:ln w="19050">
            <a:solidFill>
              <a:schemeClr val="tx1"/>
            </a:solidFill>
            <a:miter lim="800000"/>
            <a:headEnd/>
            <a:tailEnd/>
          </a:ln>
          <a:effectLst/>
        </p:spPr>
        <p:txBody>
          <a:bodyPr wrap="none" anchor="ctr"/>
          <a:lstStyle/>
          <a:p>
            <a:endParaRPr lang="fr-F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565150" y="469900"/>
            <a:ext cx="8099425" cy="801688"/>
          </a:xfrm>
        </p:spPr>
        <p:txBody>
          <a:bodyPr/>
          <a:lstStyle/>
          <a:p>
            <a:pPr eaLnBrk="1" hangingPunct="1"/>
            <a:r>
              <a:rPr lang="da-DK" smtClean="0">
                <a:sym typeface="Verdana" pitchFamily="34" charset="0"/>
              </a:rPr>
              <a:t>Mélanges d'insulines</a:t>
            </a:r>
          </a:p>
        </p:txBody>
      </p:sp>
      <p:sp>
        <p:nvSpPr>
          <p:cNvPr id="16387" name="Content Placeholder 2"/>
          <p:cNvSpPr>
            <a:spLocks noGrp="1"/>
          </p:cNvSpPr>
          <p:nvPr>
            <p:ph idx="4294967295"/>
          </p:nvPr>
        </p:nvSpPr>
        <p:spPr/>
        <p:txBody>
          <a:bodyPr/>
          <a:lstStyle/>
          <a:p>
            <a:pPr eaLnBrk="1" hangingPunct="1">
              <a:spcAft>
                <a:spcPct val="15000"/>
              </a:spcAft>
              <a:buClr>
                <a:srgbClr val="009FDA"/>
              </a:buClr>
            </a:pPr>
            <a:r>
              <a:rPr lang="da-DK" smtClean="0">
                <a:solidFill>
                  <a:srgbClr val="001965"/>
                </a:solidFill>
                <a:sym typeface="Verdana" pitchFamily="34" charset="0"/>
              </a:rPr>
              <a:t>Insuline composée de mélanges en proportions fixes</a:t>
            </a:r>
          </a:p>
          <a:p>
            <a:pPr lvl="1" eaLnBrk="1" hangingPunct="1">
              <a:spcAft>
                <a:spcPct val="15000"/>
              </a:spcAft>
              <a:buClr>
                <a:srgbClr val="EE0000"/>
              </a:buClr>
            </a:pPr>
            <a:r>
              <a:rPr lang="da-DK" smtClean="0">
                <a:solidFill>
                  <a:srgbClr val="001965"/>
                </a:solidFill>
                <a:sym typeface="Verdana" pitchFamily="34" charset="0"/>
              </a:rPr>
              <a:t>Association d'insulines d'action rapide et d'action prolongée</a:t>
            </a:r>
          </a:p>
          <a:p>
            <a:pPr lvl="1" eaLnBrk="1" hangingPunct="1">
              <a:spcAft>
                <a:spcPct val="15000"/>
              </a:spcAft>
              <a:buClr>
                <a:srgbClr val="EE0000"/>
              </a:buClr>
            </a:pPr>
            <a:r>
              <a:rPr lang="da-DK" smtClean="0">
                <a:solidFill>
                  <a:srgbClr val="001965"/>
                </a:solidFill>
                <a:sym typeface="Verdana" pitchFamily="34" charset="0"/>
              </a:rPr>
              <a:t>Le plus courant est l'association d'insuline 30/70</a:t>
            </a:r>
          </a:p>
          <a:p>
            <a:pPr lvl="1" eaLnBrk="1" hangingPunct="1">
              <a:spcAft>
                <a:spcPct val="15000"/>
              </a:spcAft>
              <a:buClr>
                <a:srgbClr val="EE0000"/>
              </a:buClr>
            </a:pPr>
            <a:r>
              <a:rPr lang="da-DK" smtClean="0">
                <a:solidFill>
                  <a:srgbClr val="001965"/>
                </a:solidFill>
                <a:sym typeface="Verdana" pitchFamily="34" charset="0"/>
              </a:rPr>
              <a:t>Exemple : Actraphane, Mixtard 30</a:t>
            </a:r>
          </a:p>
          <a:p>
            <a:pPr lvl="1" eaLnBrk="1" hangingPunct="1">
              <a:spcAft>
                <a:spcPct val="15000"/>
              </a:spcAft>
              <a:buClr>
                <a:srgbClr val="EE0000"/>
              </a:buClr>
            </a:pPr>
            <a:r>
              <a:rPr lang="da-DK" smtClean="0">
                <a:solidFill>
                  <a:srgbClr val="001965"/>
                </a:solidFill>
                <a:sym typeface="Verdana" pitchFamily="34" charset="0"/>
              </a:rPr>
              <a:t>Deux pics d'action</a:t>
            </a:r>
          </a:p>
          <a:p>
            <a:pPr lvl="1" eaLnBrk="1" hangingPunct="1">
              <a:spcAft>
                <a:spcPct val="15000"/>
              </a:spcAft>
              <a:buClr>
                <a:srgbClr val="EE0000"/>
              </a:buClr>
            </a:pPr>
            <a:r>
              <a:rPr lang="da-DK" smtClean="0">
                <a:solidFill>
                  <a:srgbClr val="001965"/>
                </a:solidFill>
                <a:sym typeface="Verdana" pitchFamily="34" charset="0"/>
              </a:rPr>
              <a:t>Traitements habituels avec deux injections par jour</a:t>
            </a:r>
          </a:p>
          <a:p>
            <a:pPr eaLnBrk="1" hangingPunct="1">
              <a:spcAft>
                <a:spcPct val="15000"/>
              </a:spcAft>
              <a:buClr>
                <a:srgbClr val="009FDA"/>
              </a:buClr>
            </a:pPr>
            <a:r>
              <a:rPr lang="da-DK" smtClean="0">
                <a:solidFill>
                  <a:srgbClr val="001965"/>
                </a:solidFill>
                <a:sym typeface="Verdana" pitchFamily="34" charset="0"/>
              </a:rPr>
              <a:t>Mélanges composés sur place</a:t>
            </a:r>
          </a:p>
          <a:p>
            <a:pPr lvl="1" eaLnBrk="1" hangingPunct="1">
              <a:spcAft>
                <a:spcPct val="15000"/>
              </a:spcAft>
              <a:buClr>
                <a:srgbClr val="EE0000"/>
              </a:buClr>
            </a:pPr>
            <a:r>
              <a:rPr lang="da-DK" smtClean="0">
                <a:solidFill>
                  <a:srgbClr val="001965"/>
                </a:solidFill>
                <a:sym typeface="Verdana" pitchFamily="34" charset="0"/>
              </a:rPr>
              <a:t>Insuline rapide/ordinaire mélangée avec NPH en seringue</a:t>
            </a:r>
          </a:p>
          <a:p>
            <a:pPr lvl="1" eaLnBrk="1" hangingPunct="1">
              <a:spcAft>
                <a:spcPct val="15000"/>
              </a:spcAft>
              <a:buClr>
                <a:srgbClr val="EE0000"/>
              </a:buClr>
            </a:pPr>
            <a:r>
              <a:rPr lang="da-DK" smtClean="0">
                <a:solidFill>
                  <a:srgbClr val="001965"/>
                </a:solidFill>
                <a:sym typeface="Verdana" pitchFamily="34" charset="0"/>
              </a:rPr>
              <a:t>Créez un mélange adapté au patient</a:t>
            </a:r>
          </a:p>
        </p:txBody>
      </p:sp>
      <p:sp>
        <p:nvSpPr>
          <p:cNvPr id="16388" name="Slide Number Placeholder 4"/>
          <p:cNvSpPr>
            <a:spLocks noGrp="1"/>
          </p:cNvSpPr>
          <p:nvPr>
            <p:ph type="sldNum" sz="quarter" idx="11"/>
          </p:nvPr>
        </p:nvSpPr>
        <p:spPr>
          <a:noFill/>
        </p:spPr>
        <p:txBody>
          <a:bodyPr/>
          <a:lstStyle/>
          <a:p>
            <a:pPr eaLnBrk="0" hangingPunct="0">
              <a:buSzPct val="100000"/>
            </a:pPr>
            <a:r>
              <a:rPr lang="da-DK" smtClean="0">
                <a:solidFill>
                  <a:srgbClr val="009FDA"/>
                </a:solidFill>
                <a:sym typeface="Verdana" pitchFamily="34" charset="0"/>
              </a:rPr>
              <a:t>Diapositive n° </a:t>
            </a:r>
            <a:fld id="{578B994F-3B14-4445-AA66-3AAC407E57BB}" type="slidenum">
              <a:rPr lang="da-DK" smtClean="0">
                <a:solidFill>
                  <a:srgbClr val="009FDA"/>
                </a:solidFill>
                <a:sym typeface="Verdana" pitchFamily="34" charset="0"/>
              </a:rPr>
              <a:pPr eaLnBrk="0" hangingPunct="0">
                <a:buSzPct val="100000"/>
              </a:pPr>
              <a:t>12</a:t>
            </a:fld>
            <a:endParaRPr lang="da-DK" smtClean="0">
              <a:solidFill>
                <a:srgbClr val="009FDA"/>
              </a:solidFill>
              <a:sym typeface="Verdana" pitchFamily="34" charset="0"/>
            </a:endParaRPr>
          </a:p>
        </p:txBody>
      </p:sp>
      <p:pic>
        <p:nvPicPr>
          <p:cNvPr id="16389" name="Picture 4" descr="cdic.jpg"/>
          <p:cNvPicPr>
            <a:picLocks noChangeAspect="1"/>
          </p:cNvPicPr>
          <p:nvPr/>
        </p:nvPicPr>
        <p:blipFill>
          <a:blip r:embed="rId3"/>
          <a:srcRect/>
          <a:stretch>
            <a:fillRect/>
          </a:stretch>
        </p:blipFill>
        <p:spPr bwMode="auto">
          <a:xfrm>
            <a:off x="7185025" y="476250"/>
            <a:ext cx="1419225" cy="7524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565150" y="469900"/>
            <a:ext cx="8099425" cy="801688"/>
          </a:xfrm>
        </p:spPr>
        <p:txBody>
          <a:bodyPr/>
          <a:lstStyle/>
          <a:p>
            <a:pPr eaLnBrk="1" hangingPunct="1"/>
            <a:r>
              <a:rPr lang="da-DK" smtClean="0">
                <a:sym typeface="Verdana" pitchFamily="34" charset="0"/>
              </a:rPr>
              <a:t>Insulinothérapie</a:t>
            </a:r>
          </a:p>
        </p:txBody>
      </p:sp>
      <p:sp>
        <p:nvSpPr>
          <p:cNvPr id="17411" name="Content Placeholder 2"/>
          <p:cNvSpPr>
            <a:spLocks noGrp="1"/>
          </p:cNvSpPr>
          <p:nvPr>
            <p:ph idx="4294967295"/>
          </p:nvPr>
        </p:nvSpPr>
        <p:spPr/>
        <p:txBody>
          <a:bodyPr/>
          <a:lstStyle/>
          <a:p>
            <a:pPr eaLnBrk="1" hangingPunct="1">
              <a:spcAft>
                <a:spcPct val="20000"/>
              </a:spcAft>
              <a:buClr>
                <a:srgbClr val="009FDA"/>
              </a:buClr>
            </a:pPr>
            <a:r>
              <a:rPr lang="da-DK" smtClean="0">
                <a:solidFill>
                  <a:srgbClr val="001965"/>
                </a:solidFill>
                <a:sym typeface="Verdana" pitchFamily="34" charset="0"/>
              </a:rPr>
              <a:t>Aucune préparation d'insuline n'est idéale</a:t>
            </a:r>
          </a:p>
          <a:p>
            <a:pPr eaLnBrk="1" hangingPunct="1">
              <a:spcAft>
                <a:spcPct val="20000"/>
              </a:spcAft>
              <a:buClr>
                <a:srgbClr val="009FDA"/>
              </a:buClr>
            </a:pPr>
            <a:r>
              <a:rPr lang="da-DK" smtClean="0">
                <a:solidFill>
                  <a:srgbClr val="001965"/>
                </a:solidFill>
                <a:sym typeface="Verdana" pitchFamily="34" charset="0"/>
              </a:rPr>
              <a:t>Le choix de l'insuline se fait individuellement pour se conformer autant que possible au profil physiologique de l'insuline</a:t>
            </a:r>
          </a:p>
          <a:p>
            <a:pPr eaLnBrk="1" hangingPunct="1">
              <a:spcAft>
                <a:spcPct val="20000"/>
              </a:spcAft>
              <a:buClr>
                <a:srgbClr val="009FDA"/>
              </a:buClr>
            </a:pPr>
            <a:r>
              <a:rPr lang="da-DK" smtClean="0">
                <a:solidFill>
                  <a:srgbClr val="001965"/>
                </a:solidFill>
                <a:sym typeface="Verdana" pitchFamily="34" charset="0"/>
              </a:rPr>
              <a:t>Soyez attentif à la concentration d'insuline (U-100, U-40)</a:t>
            </a:r>
          </a:p>
          <a:p>
            <a:pPr eaLnBrk="1" hangingPunct="1">
              <a:spcAft>
                <a:spcPct val="20000"/>
              </a:spcAft>
              <a:buClr>
                <a:srgbClr val="009FDA"/>
              </a:buClr>
            </a:pPr>
            <a:r>
              <a:rPr lang="da-DK" smtClean="0">
                <a:solidFill>
                  <a:srgbClr val="001965"/>
                </a:solidFill>
                <a:sym typeface="Verdana" pitchFamily="34" charset="0"/>
              </a:rPr>
              <a:t>L'insuline doit être conservée correctement</a:t>
            </a:r>
          </a:p>
          <a:p>
            <a:pPr eaLnBrk="1" hangingPunct="1">
              <a:spcAft>
                <a:spcPct val="20000"/>
              </a:spcAft>
              <a:buClr>
                <a:srgbClr val="009FDA"/>
              </a:buClr>
            </a:pPr>
            <a:r>
              <a:rPr lang="da-DK" smtClean="0">
                <a:solidFill>
                  <a:srgbClr val="001965"/>
                </a:solidFill>
                <a:sym typeface="Verdana" pitchFamily="34" charset="0"/>
              </a:rPr>
              <a:t>La réussite dépend entièrement du suivi du traitement</a:t>
            </a:r>
          </a:p>
        </p:txBody>
      </p:sp>
      <p:sp>
        <p:nvSpPr>
          <p:cNvPr id="17412" name="Slide Number Placeholder 4"/>
          <p:cNvSpPr>
            <a:spLocks noGrp="1"/>
          </p:cNvSpPr>
          <p:nvPr>
            <p:ph type="sldNum" sz="quarter" idx="11"/>
          </p:nvPr>
        </p:nvSpPr>
        <p:spPr>
          <a:noFill/>
        </p:spPr>
        <p:txBody>
          <a:bodyPr/>
          <a:lstStyle/>
          <a:p>
            <a:pPr eaLnBrk="0" hangingPunct="0">
              <a:buSzPct val="100000"/>
            </a:pPr>
            <a:r>
              <a:rPr lang="da-DK" smtClean="0">
                <a:solidFill>
                  <a:srgbClr val="009FDA"/>
                </a:solidFill>
                <a:sym typeface="Verdana" pitchFamily="34" charset="0"/>
              </a:rPr>
              <a:t>Diapositive n° </a:t>
            </a:r>
            <a:fld id="{11DABEB7-14B8-4950-9371-EEBB7D0B9A4C}" type="slidenum">
              <a:rPr lang="da-DK" smtClean="0">
                <a:solidFill>
                  <a:srgbClr val="009FDA"/>
                </a:solidFill>
                <a:sym typeface="Verdana" pitchFamily="34" charset="0"/>
              </a:rPr>
              <a:pPr eaLnBrk="0" hangingPunct="0">
                <a:buSzPct val="100000"/>
              </a:pPr>
              <a:t>13</a:t>
            </a:fld>
            <a:endParaRPr lang="da-DK" smtClean="0">
              <a:solidFill>
                <a:srgbClr val="009FDA"/>
              </a:solidFill>
              <a:sym typeface="Verdana" pitchFamily="34" charset="0"/>
            </a:endParaRPr>
          </a:p>
        </p:txBody>
      </p:sp>
      <p:pic>
        <p:nvPicPr>
          <p:cNvPr id="17413" name="Picture 4" descr="cdic.jpg"/>
          <p:cNvPicPr>
            <a:picLocks noChangeAspect="1"/>
          </p:cNvPicPr>
          <p:nvPr/>
        </p:nvPicPr>
        <p:blipFill>
          <a:blip r:embed="rId3"/>
          <a:srcRect/>
          <a:stretch>
            <a:fillRect/>
          </a:stretch>
        </p:blipFill>
        <p:spPr bwMode="auto">
          <a:xfrm>
            <a:off x="7185025" y="476250"/>
            <a:ext cx="1419225" cy="7524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565150" y="469900"/>
            <a:ext cx="8099425" cy="801688"/>
          </a:xfrm>
        </p:spPr>
        <p:txBody>
          <a:bodyPr/>
          <a:lstStyle/>
          <a:p>
            <a:pPr eaLnBrk="1" hangingPunct="1"/>
            <a:r>
              <a:rPr lang="da-DK" smtClean="0">
                <a:sym typeface="Verdana" pitchFamily="34" charset="0"/>
              </a:rPr>
              <a:t>Traitements insuliniques</a:t>
            </a:r>
          </a:p>
        </p:txBody>
      </p:sp>
      <p:pic>
        <p:nvPicPr>
          <p:cNvPr id="18435" name="Content Placeholder 6"/>
          <p:cNvPicPr>
            <a:picLocks noGrp="1" noChangeAspect="1"/>
          </p:cNvPicPr>
          <p:nvPr>
            <p:ph idx="4294967295"/>
          </p:nvPr>
        </p:nvPicPr>
        <p:blipFill>
          <a:blip r:embed="rId3"/>
          <a:srcRect/>
          <a:stretch>
            <a:fillRect/>
          </a:stretch>
        </p:blipFill>
        <p:spPr>
          <a:xfrm>
            <a:off x="381000" y="1628775"/>
            <a:ext cx="3686175" cy="1944688"/>
          </a:xfrm>
        </p:spPr>
      </p:pic>
      <p:sp>
        <p:nvSpPr>
          <p:cNvPr id="18436" name="Slide Number Placeholder 4"/>
          <p:cNvSpPr>
            <a:spLocks noGrp="1"/>
          </p:cNvSpPr>
          <p:nvPr>
            <p:ph type="sldNum" sz="quarter" idx="11"/>
          </p:nvPr>
        </p:nvSpPr>
        <p:spPr>
          <a:noFill/>
        </p:spPr>
        <p:txBody>
          <a:bodyPr/>
          <a:lstStyle/>
          <a:p>
            <a:pPr eaLnBrk="0" hangingPunct="0">
              <a:buSzPct val="100000"/>
            </a:pPr>
            <a:r>
              <a:rPr lang="da-DK" smtClean="0">
                <a:solidFill>
                  <a:srgbClr val="009FDA"/>
                </a:solidFill>
                <a:sym typeface="Verdana" pitchFamily="34" charset="0"/>
              </a:rPr>
              <a:t>Diapositive n° </a:t>
            </a:r>
            <a:fld id="{DC50EF44-75CB-4259-83E4-40AA48CC6DC7}" type="slidenum">
              <a:rPr lang="da-DK" smtClean="0">
                <a:solidFill>
                  <a:srgbClr val="009FDA"/>
                </a:solidFill>
                <a:sym typeface="Verdana" pitchFamily="34" charset="0"/>
              </a:rPr>
              <a:pPr eaLnBrk="0" hangingPunct="0">
                <a:buSzPct val="100000"/>
              </a:pPr>
              <a:t>14</a:t>
            </a:fld>
            <a:endParaRPr lang="da-DK" smtClean="0">
              <a:solidFill>
                <a:srgbClr val="009FDA"/>
              </a:solidFill>
              <a:sym typeface="Verdana" pitchFamily="34" charset="0"/>
            </a:endParaRPr>
          </a:p>
        </p:txBody>
      </p:sp>
      <p:pic>
        <p:nvPicPr>
          <p:cNvPr id="18437" name="Picture 7"/>
          <p:cNvPicPr>
            <a:picLocks noChangeAspect="1"/>
          </p:cNvPicPr>
          <p:nvPr/>
        </p:nvPicPr>
        <p:blipFill>
          <a:blip r:embed="rId4"/>
          <a:srcRect/>
          <a:stretch>
            <a:fillRect/>
          </a:stretch>
        </p:blipFill>
        <p:spPr bwMode="auto">
          <a:xfrm>
            <a:off x="4859338" y="1628775"/>
            <a:ext cx="3384550" cy="1946275"/>
          </a:xfrm>
          <a:prstGeom prst="rect">
            <a:avLst/>
          </a:prstGeom>
          <a:noFill/>
          <a:ln w="9525">
            <a:noFill/>
            <a:miter lim="800000"/>
            <a:headEnd/>
            <a:tailEnd/>
          </a:ln>
        </p:spPr>
      </p:pic>
      <p:sp>
        <p:nvSpPr>
          <p:cNvPr id="18438" name="TextBox 8"/>
          <p:cNvSpPr txBox="1">
            <a:spLocks noChangeArrowheads="1"/>
          </p:cNvSpPr>
          <p:nvPr/>
        </p:nvSpPr>
        <p:spPr bwMode="auto">
          <a:xfrm>
            <a:off x="684213" y="3644900"/>
            <a:ext cx="3468687" cy="1773238"/>
          </a:xfrm>
          <a:prstGeom prst="rect">
            <a:avLst/>
          </a:prstGeom>
          <a:noFill/>
          <a:ln w="9525">
            <a:noFill/>
            <a:miter lim="800000"/>
            <a:headEnd/>
            <a:tailEnd/>
          </a:ln>
        </p:spPr>
        <p:txBody>
          <a:bodyPr>
            <a:spAutoFit/>
          </a:bodyPr>
          <a:lstStyle/>
          <a:p>
            <a:pPr marL="177800" indent="-177800" eaLnBrk="0" hangingPunct="0">
              <a:spcAft>
                <a:spcPct val="20000"/>
              </a:spcAft>
              <a:buSzPct val="100000"/>
            </a:pPr>
            <a:r>
              <a:rPr lang="da-DK" sz="2200" dirty="0">
                <a:sym typeface="Verdana" pitchFamily="34" charset="0"/>
              </a:rPr>
              <a:t>Traitement avec deux injections</a:t>
            </a:r>
          </a:p>
          <a:p>
            <a:pPr marL="177800" indent="-177800" eaLnBrk="0" hangingPunct="0">
              <a:spcAft>
                <a:spcPct val="20000"/>
              </a:spcAft>
              <a:buClr>
                <a:srgbClr val="009FDA"/>
              </a:buClr>
              <a:buFont typeface="Arial" charset="0"/>
              <a:buChar char="•"/>
            </a:pPr>
            <a:r>
              <a:rPr lang="da-DK" sz="2000" b="0" dirty="0">
                <a:sym typeface="Verdana" pitchFamily="34" charset="0"/>
              </a:rPr>
              <a:t>Mélange d'insulines d'action rapide et d'action prolongée avant le petit-déjeuner et le repas du soir</a:t>
            </a:r>
          </a:p>
        </p:txBody>
      </p:sp>
      <p:sp>
        <p:nvSpPr>
          <p:cNvPr id="18439" name="TextBox 9"/>
          <p:cNvSpPr txBox="1">
            <a:spLocks noChangeArrowheads="1"/>
          </p:cNvSpPr>
          <p:nvPr/>
        </p:nvSpPr>
        <p:spPr bwMode="auto">
          <a:xfrm>
            <a:off x="4787900" y="3644900"/>
            <a:ext cx="4032250" cy="1712913"/>
          </a:xfrm>
          <a:prstGeom prst="rect">
            <a:avLst/>
          </a:prstGeom>
          <a:noFill/>
          <a:ln w="9525">
            <a:noFill/>
            <a:miter lim="800000"/>
            <a:headEnd/>
            <a:tailEnd/>
          </a:ln>
        </p:spPr>
        <p:txBody>
          <a:bodyPr>
            <a:spAutoFit/>
          </a:bodyPr>
          <a:lstStyle/>
          <a:p>
            <a:pPr marL="177800" indent="-177800" eaLnBrk="0" hangingPunct="0">
              <a:spcAft>
                <a:spcPct val="20000"/>
              </a:spcAft>
              <a:buSzPct val="100000"/>
            </a:pPr>
            <a:r>
              <a:rPr lang="da-DK" sz="2200" dirty="0">
                <a:sym typeface="Verdana" pitchFamily="34" charset="0"/>
              </a:rPr>
              <a:t>Injections quotidiennes multiples</a:t>
            </a:r>
          </a:p>
          <a:p>
            <a:pPr marL="177800" indent="-177800" eaLnBrk="0" hangingPunct="0">
              <a:buClr>
                <a:srgbClr val="009FDA"/>
              </a:buClr>
              <a:buFont typeface="Arial" charset="0"/>
              <a:buChar char="•"/>
            </a:pPr>
            <a:r>
              <a:rPr lang="da-DK" sz="2000" b="0" dirty="0">
                <a:sym typeface="Verdana" pitchFamily="34" charset="0"/>
              </a:rPr>
              <a:t>Insuline d'action intermédiaire ou d'action prolongée deux fois par jour</a:t>
            </a:r>
          </a:p>
          <a:p>
            <a:pPr marL="177800" indent="-177800" eaLnBrk="0" hangingPunct="0">
              <a:buClr>
                <a:srgbClr val="009FDA"/>
              </a:buClr>
              <a:buFont typeface="Arial" charset="0"/>
              <a:buChar char="•"/>
            </a:pPr>
            <a:r>
              <a:rPr lang="da-DK" sz="2000" b="0" dirty="0">
                <a:sym typeface="Verdana" pitchFamily="34" charset="0"/>
              </a:rPr>
              <a:t>Insuline d'action rapide à chaque repas</a:t>
            </a:r>
          </a:p>
        </p:txBody>
      </p:sp>
      <p:pic>
        <p:nvPicPr>
          <p:cNvPr id="18440" name="Picture 4" descr="cdic.jpg"/>
          <p:cNvPicPr>
            <a:picLocks noChangeAspect="1"/>
          </p:cNvPicPr>
          <p:nvPr/>
        </p:nvPicPr>
        <p:blipFill>
          <a:blip r:embed="rId5"/>
          <a:srcRect/>
          <a:stretch>
            <a:fillRect/>
          </a:stretch>
        </p:blipFill>
        <p:spPr bwMode="auto">
          <a:xfrm>
            <a:off x="7185025" y="476250"/>
            <a:ext cx="1419225" cy="75247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565150" y="469900"/>
            <a:ext cx="8099425" cy="801688"/>
          </a:xfrm>
        </p:spPr>
        <p:txBody>
          <a:bodyPr/>
          <a:lstStyle/>
          <a:p>
            <a:pPr eaLnBrk="1" hangingPunct="1"/>
            <a:r>
              <a:rPr lang="da-DK" smtClean="0">
                <a:sym typeface="Verdana" pitchFamily="34" charset="0"/>
              </a:rPr>
              <a:t>Traitements insuliniques</a:t>
            </a:r>
          </a:p>
        </p:txBody>
      </p:sp>
      <p:sp>
        <p:nvSpPr>
          <p:cNvPr id="19459" name="Slide Number Placeholder 4"/>
          <p:cNvSpPr txBox="1">
            <a:spLocks noGrp="1"/>
          </p:cNvSpPr>
          <p:nvPr/>
        </p:nvSpPr>
        <p:spPr bwMode="auto">
          <a:xfrm>
            <a:off x="7761288" y="0"/>
            <a:ext cx="901700" cy="471488"/>
          </a:xfrm>
          <a:prstGeom prst="rect">
            <a:avLst/>
          </a:prstGeom>
          <a:noFill/>
          <a:ln w="9525">
            <a:noFill/>
            <a:miter lim="800000"/>
            <a:headEnd/>
            <a:tailEnd/>
          </a:ln>
        </p:spPr>
        <p:txBody>
          <a:bodyPr lIns="0" tIns="0" rIns="0" bIns="0" anchor="ctr"/>
          <a:lstStyle/>
          <a:p>
            <a:pPr algn="r" eaLnBrk="0" hangingPunct="0">
              <a:buSzPct val="100000"/>
            </a:pPr>
            <a:r>
              <a:rPr lang="da-DK" sz="800" b="0">
                <a:solidFill>
                  <a:srgbClr val="009FDA"/>
                </a:solidFill>
                <a:sym typeface="Verdana" pitchFamily="34" charset="0"/>
              </a:rPr>
              <a:t>Diapositive n° </a:t>
            </a:r>
            <a:fld id="{3398904A-1FF8-4B75-B7C8-FBCAF44F1115}" type="slidenum">
              <a:rPr lang="da-DK" sz="800" b="0">
                <a:solidFill>
                  <a:srgbClr val="009FDA"/>
                </a:solidFill>
                <a:sym typeface="Verdana" pitchFamily="34" charset="0"/>
              </a:rPr>
              <a:pPr algn="r" eaLnBrk="0" hangingPunct="0">
                <a:buSzPct val="100000"/>
              </a:pPr>
              <a:t>15</a:t>
            </a:fld>
            <a:endParaRPr lang="da-DK" sz="800" b="0">
              <a:solidFill>
                <a:srgbClr val="009FDA"/>
              </a:solidFill>
              <a:sym typeface="Verdana" pitchFamily="34" charset="0"/>
            </a:endParaRPr>
          </a:p>
        </p:txBody>
      </p:sp>
      <p:sp>
        <p:nvSpPr>
          <p:cNvPr id="19460" name="TextBox 8"/>
          <p:cNvSpPr txBox="1">
            <a:spLocks noChangeArrowheads="1"/>
          </p:cNvSpPr>
          <p:nvPr/>
        </p:nvSpPr>
        <p:spPr bwMode="auto">
          <a:xfrm>
            <a:off x="671513" y="3789363"/>
            <a:ext cx="3468687" cy="1096962"/>
          </a:xfrm>
          <a:prstGeom prst="rect">
            <a:avLst/>
          </a:prstGeom>
          <a:noFill/>
          <a:ln w="9525">
            <a:noFill/>
            <a:miter lim="800000"/>
            <a:headEnd/>
            <a:tailEnd/>
          </a:ln>
        </p:spPr>
        <p:txBody>
          <a:bodyPr>
            <a:spAutoFit/>
          </a:bodyPr>
          <a:lstStyle/>
          <a:p>
            <a:pPr eaLnBrk="0" hangingPunct="0">
              <a:buSzPct val="100000"/>
            </a:pPr>
            <a:r>
              <a:rPr lang="da-DK" sz="2200">
                <a:sym typeface="Verdana" pitchFamily="34" charset="0"/>
              </a:rPr>
              <a:t>MDI with Lantus-Levemir w-figure</a:t>
            </a:r>
          </a:p>
        </p:txBody>
      </p:sp>
      <p:sp>
        <p:nvSpPr>
          <p:cNvPr id="19461" name="TextBox 9"/>
          <p:cNvSpPr txBox="1">
            <a:spLocks noChangeArrowheads="1"/>
          </p:cNvSpPr>
          <p:nvPr/>
        </p:nvSpPr>
        <p:spPr bwMode="auto">
          <a:xfrm>
            <a:off x="5076825" y="3789363"/>
            <a:ext cx="2703513" cy="427037"/>
          </a:xfrm>
          <a:prstGeom prst="rect">
            <a:avLst/>
          </a:prstGeom>
          <a:noFill/>
          <a:ln w="9525">
            <a:noFill/>
            <a:miter lim="800000"/>
            <a:headEnd/>
            <a:tailEnd/>
          </a:ln>
        </p:spPr>
        <p:txBody>
          <a:bodyPr wrap="none">
            <a:spAutoFit/>
          </a:bodyPr>
          <a:lstStyle/>
          <a:p>
            <a:pPr eaLnBrk="0" hangingPunct="0">
              <a:buSzPct val="100000"/>
            </a:pPr>
            <a:r>
              <a:rPr lang="da-DK" sz="2200">
                <a:sym typeface="Verdana" pitchFamily="34" charset="0"/>
              </a:rPr>
              <a:t>CSII with figure</a:t>
            </a:r>
          </a:p>
        </p:txBody>
      </p:sp>
      <p:sp>
        <p:nvSpPr>
          <p:cNvPr id="19462" name="Rectangle 9"/>
          <p:cNvSpPr>
            <a:spLocks noChangeArrowheads="1"/>
          </p:cNvSpPr>
          <p:nvPr/>
        </p:nvSpPr>
        <p:spPr bwMode="auto">
          <a:xfrm>
            <a:off x="2555875" y="1989138"/>
            <a:ext cx="4968875" cy="914400"/>
          </a:xfrm>
          <a:prstGeom prst="rect">
            <a:avLst/>
          </a:prstGeom>
          <a:solidFill>
            <a:schemeClr val="accent1"/>
          </a:solidFill>
          <a:ln w="9525">
            <a:solidFill>
              <a:schemeClr val="tx1"/>
            </a:solidFill>
            <a:miter lim="800000"/>
            <a:headEnd/>
            <a:tailEnd/>
          </a:ln>
        </p:spPr>
        <p:txBody>
          <a:bodyPr wrap="none" anchor="ctr"/>
          <a:lstStyle/>
          <a:p>
            <a:pPr algn="ctr" eaLnBrk="0" hangingPunct="0">
              <a:buSzPct val="100000"/>
            </a:pPr>
            <a:r>
              <a:rPr lang="da-DK">
                <a:sym typeface="Verdana" pitchFamily="34" charset="0"/>
              </a:rPr>
              <a:t>Need these two figures added </a:t>
            </a:r>
          </a:p>
          <a:p>
            <a:pPr algn="ctr" eaLnBrk="0" hangingPunct="0">
              <a:buSzPct val="100000"/>
            </a:pPr>
            <a:r>
              <a:rPr lang="da-DK">
                <a:sym typeface="Verdana" pitchFamily="34" charset="0"/>
              </a:rPr>
              <a:t>– from those I sent last Spring</a:t>
            </a:r>
          </a:p>
        </p:txBody>
      </p:sp>
      <p:pic>
        <p:nvPicPr>
          <p:cNvPr id="19463" name="Picture 4" descr="cdic.jpg"/>
          <p:cNvPicPr>
            <a:picLocks noChangeAspect="1"/>
          </p:cNvPicPr>
          <p:nvPr/>
        </p:nvPicPr>
        <p:blipFill>
          <a:blip r:embed="rId3"/>
          <a:srcRect/>
          <a:stretch>
            <a:fillRect/>
          </a:stretch>
        </p:blipFill>
        <p:spPr bwMode="auto">
          <a:xfrm>
            <a:off x="7185025" y="476250"/>
            <a:ext cx="1419225" cy="7524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ftr" sz="quarter" idx="10"/>
          </p:nvPr>
        </p:nvSpPr>
        <p:spPr>
          <a:xfrm>
            <a:off x="395288" y="0"/>
            <a:ext cx="6519862" cy="620713"/>
          </a:xfrm>
          <a:noFill/>
        </p:spPr>
        <p:txBody>
          <a:bodyPr anchor="b"/>
          <a:lstStyle/>
          <a:p>
            <a:pPr eaLnBrk="0" hangingPunct="0">
              <a:buSzPct val="100000"/>
            </a:pPr>
            <a:r>
              <a:rPr lang="da-DK" smtClean="0">
                <a:solidFill>
                  <a:srgbClr val="FFFFFF"/>
                </a:solidFill>
                <a:sym typeface="Verdana" pitchFamily="34" charset="0"/>
              </a:rPr>
              <a:t>Presentation title</a:t>
            </a:r>
          </a:p>
        </p:txBody>
      </p:sp>
      <p:sp>
        <p:nvSpPr>
          <p:cNvPr id="20483" name="Rectangle 2"/>
          <p:cNvSpPr>
            <a:spLocks noGrp="1" noChangeArrowheads="1"/>
          </p:cNvSpPr>
          <p:nvPr>
            <p:ph type="ctrTitle" idx="4294967295"/>
          </p:nvPr>
        </p:nvSpPr>
        <p:spPr>
          <a:xfrm>
            <a:off x="468313" y="1773238"/>
            <a:ext cx="4244975" cy="363537"/>
          </a:xfrm>
        </p:spPr>
        <p:txBody>
          <a:bodyPr anchor="b"/>
          <a:lstStyle/>
          <a:p>
            <a:pPr eaLnBrk="1" hangingPunct="1">
              <a:lnSpc>
                <a:spcPct val="85000"/>
              </a:lnSpc>
            </a:pPr>
            <a:r>
              <a:rPr lang="da-DK" sz="1800" smtClean="0">
                <a:sym typeface="Verdana" pitchFamily="34" charset="0"/>
              </a:rPr>
              <a:t>Tests de glycémie</a:t>
            </a:r>
          </a:p>
        </p:txBody>
      </p:sp>
      <p:pic>
        <p:nvPicPr>
          <p:cNvPr id="20484" name="Picture 7" descr="cdic.jpg"/>
          <p:cNvPicPr>
            <a:picLocks noChangeAspect="1"/>
          </p:cNvPicPr>
          <p:nvPr/>
        </p:nvPicPr>
        <p:blipFill>
          <a:blip r:embed="rId3"/>
          <a:srcRect/>
          <a:stretch>
            <a:fillRect/>
          </a:stretch>
        </p:blipFill>
        <p:spPr bwMode="auto">
          <a:xfrm>
            <a:off x="485775" y="333375"/>
            <a:ext cx="2314575" cy="1225550"/>
          </a:xfrm>
          <a:prstGeom prst="rect">
            <a:avLst/>
          </a:prstGeom>
          <a:noFill/>
          <a:ln w="9525">
            <a:noFill/>
            <a:miter lim="800000"/>
            <a:headEnd/>
            <a:tailEnd/>
          </a:ln>
        </p:spPr>
      </p:pic>
      <p:pic>
        <p:nvPicPr>
          <p:cNvPr id="20485" name="Picture 16" descr="29"/>
          <p:cNvPicPr>
            <a:picLocks noChangeAspect="1" noChangeArrowheads="1"/>
          </p:cNvPicPr>
          <p:nvPr/>
        </p:nvPicPr>
        <p:blipFill>
          <a:blip r:embed="rId4"/>
          <a:srcRect/>
          <a:stretch>
            <a:fillRect/>
          </a:stretch>
        </p:blipFill>
        <p:spPr bwMode="auto">
          <a:xfrm>
            <a:off x="0" y="2463800"/>
            <a:ext cx="9144000" cy="325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539750" y="476250"/>
            <a:ext cx="8099425" cy="801688"/>
          </a:xfrm>
        </p:spPr>
        <p:txBody>
          <a:bodyPr/>
          <a:lstStyle/>
          <a:p>
            <a:pPr eaLnBrk="1" hangingPunct="1"/>
            <a:r>
              <a:rPr lang="da-DK" smtClean="0">
                <a:sym typeface="Verdana" pitchFamily="34" charset="0"/>
              </a:rPr>
              <a:t>Tests de glycémie</a:t>
            </a:r>
          </a:p>
        </p:txBody>
      </p:sp>
      <p:sp>
        <p:nvSpPr>
          <p:cNvPr id="21507" name="Content Placeholder 2"/>
          <p:cNvSpPr>
            <a:spLocks noGrp="1"/>
          </p:cNvSpPr>
          <p:nvPr>
            <p:ph idx="4294967295"/>
          </p:nvPr>
        </p:nvSpPr>
        <p:spPr>
          <a:xfrm>
            <a:off x="539750" y="1557338"/>
            <a:ext cx="8186738" cy="3729037"/>
          </a:xfrm>
        </p:spPr>
        <p:txBody>
          <a:bodyPr/>
          <a:lstStyle/>
          <a:p>
            <a:pPr eaLnBrk="1" hangingPunct="1">
              <a:spcBef>
                <a:spcPct val="0"/>
              </a:spcBef>
              <a:spcAft>
                <a:spcPct val="20000"/>
              </a:spcAft>
              <a:buClr>
                <a:srgbClr val="009FDA"/>
              </a:buClr>
            </a:pPr>
            <a:r>
              <a:rPr lang="da-DK" smtClean="0">
                <a:solidFill>
                  <a:srgbClr val="001965"/>
                </a:solidFill>
                <a:sym typeface="Verdana" pitchFamily="34" charset="0"/>
              </a:rPr>
              <a:t>Le traitement du diabète dépend de l'évolution de la glycémie dans la journée </a:t>
            </a:r>
          </a:p>
          <a:p>
            <a:pPr eaLnBrk="1" hangingPunct="1">
              <a:spcBef>
                <a:spcPct val="0"/>
              </a:spcBef>
              <a:spcAft>
                <a:spcPct val="20000"/>
              </a:spcAft>
              <a:buClr>
                <a:srgbClr val="009FDA"/>
              </a:buClr>
            </a:pPr>
            <a:r>
              <a:rPr lang="da-DK" smtClean="0">
                <a:solidFill>
                  <a:srgbClr val="001965"/>
                </a:solidFill>
                <a:sym typeface="Verdana" pitchFamily="34" charset="0"/>
              </a:rPr>
              <a:t>Identifiez les heures où il y a un risque d'hyperglycémie ou d'hypoglycémie</a:t>
            </a:r>
          </a:p>
          <a:p>
            <a:pPr eaLnBrk="1" hangingPunct="1">
              <a:spcBef>
                <a:spcPct val="0"/>
              </a:spcBef>
              <a:spcAft>
                <a:spcPct val="20000"/>
              </a:spcAft>
              <a:buClr>
                <a:srgbClr val="009FDA"/>
              </a:buClr>
            </a:pPr>
            <a:r>
              <a:rPr lang="da-DK" smtClean="0">
                <a:solidFill>
                  <a:srgbClr val="001965"/>
                </a:solidFill>
                <a:sym typeface="Verdana" pitchFamily="34" charset="0"/>
              </a:rPr>
              <a:t>Glycémie liée</a:t>
            </a:r>
          </a:p>
          <a:p>
            <a:pPr lvl="1" eaLnBrk="1" hangingPunct="1">
              <a:spcBef>
                <a:spcPct val="0"/>
              </a:spcBef>
              <a:spcAft>
                <a:spcPct val="20000"/>
              </a:spcAft>
              <a:buClr>
                <a:srgbClr val="EE0000"/>
              </a:buClr>
            </a:pPr>
            <a:r>
              <a:rPr lang="da-DK" smtClean="0">
                <a:solidFill>
                  <a:srgbClr val="001965"/>
                </a:solidFill>
                <a:sym typeface="Verdana" pitchFamily="34" charset="0"/>
              </a:rPr>
              <a:t>au traitement insulinique et aux doses</a:t>
            </a:r>
          </a:p>
          <a:p>
            <a:pPr lvl="1" eaLnBrk="1" hangingPunct="1">
              <a:spcBef>
                <a:spcPct val="0"/>
              </a:spcBef>
              <a:spcAft>
                <a:spcPct val="20000"/>
              </a:spcAft>
              <a:buClr>
                <a:srgbClr val="EE0000"/>
              </a:buClr>
            </a:pPr>
            <a:r>
              <a:rPr lang="da-DK" smtClean="0">
                <a:solidFill>
                  <a:srgbClr val="001965"/>
                </a:solidFill>
                <a:sym typeface="Verdana" pitchFamily="34" charset="0"/>
              </a:rPr>
              <a:t>aux habitudes alimentaires</a:t>
            </a:r>
          </a:p>
          <a:p>
            <a:pPr lvl="1" eaLnBrk="1" hangingPunct="1">
              <a:spcBef>
                <a:spcPct val="0"/>
              </a:spcBef>
              <a:spcAft>
                <a:spcPct val="20000"/>
              </a:spcAft>
              <a:buClr>
                <a:srgbClr val="EE0000"/>
              </a:buClr>
            </a:pPr>
            <a:r>
              <a:rPr lang="da-DK" smtClean="0">
                <a:solidFill>
                  <a:srgbClr val="001965"/>
                </a:solidFill>
                <a:sym typeface="Verdana" pitchFamily="34" charset="0"/>
              </a:rPr>
              <a:t>à l'activité physique / la maladie</a:t>
            </a:r>
          </a:p>
          <a:p>
            <a:pPr eaLnBrk="1" hangingPunct="1">
              <a:spcBef>
                <a:spcPct val="0"/>
              </a:spcBef>
              <a:spcAft>
                <a:spcPct val="20000"/>
              </a:spcAft>
              <a:buClr>
                <a:srgbClr val="009FDA"/>
              </a:buClr>
            </a:pPr>
            <a:r>
              <a:rPr lang="da-DK" b="1" smtClean="0">
                <a:solidFill>
                  <a:srgbClr val="001965"/>
                </a:solidFill>
                <a:sym typeface="Verdana" pitchFamily="34" charset="0"/>
              </a:rPr>
              <a:t>Les données de glycémie servent à éduquer le patient et la famille - elles ne sont pas recueillies pour le personnel !</a:t>
            </a:r>
          </a:p>
        </p:txBody>
      </p:sp>
      <p:sp>
        <p:nvSpPr>
          <p:cNvPr id="21508" name="Slide Number Placeholder 4"/>
          <p:cNvSpPr>
            <a:spLocks noGrp="1"/>
          </p:cNvSpPr>
          <p:nvPr>
            <p:ph type="sldNum" sz="quarter" idx="11"/>
          </p:nvPr>
        </p:nvSpPr>
        <p:spPr>
          <a:noFill/>
        </p:spPr>
        <p:txBody>
          <a:bodyPr/>
          <a:lstStyle/>
          <a:p>
            <a:pPr eaLnBrk="0" hangingPunct="0">
              <a:buSzPct val="100000"/>
            </a:pPr>
            <a:r>
              <a:rPr lang="da-DK" smtClean="0">
                <a:solidFill>
                  <a:srgbClr val="009FDA"/>
                </a:solidFill>
                <a:sym typeface="Verdana" pitchFamily="34" charset="0"/>
              </a:rPr>
              <a:t>Diapositive n° </a:t>
            </a:r>
            <a:fld id="{75479857-B845-4CAB-8D40-D674DDFE562E}" type="slidenum">
              <a:rPr lang="da-DK" smtClean="0">
                <a:solidFill>
                  <a:srgbClr val="009FDA"/>
                </a:solidFill>
                <a:sym typeface="Verdana" pitchFamily="34" charset="0"/>
              </a:rPr>
              <a:pPr eaLnBrk="0" hangingPunct="0">
                <a:buSzPct val="100000"/>
              </a:pPr>
              <a:t>17</a:t>
            </a:fld>
            <a:endParaRPr lang="da-DK" smtClean="0">
              <a:solidFill>
                <a:srgbClr val="009FDA"/>
              </a:solidFill>
              <a:sym typeface="Verdana" pitchFamily="34" charset="0"/>
            </a:endParaRPr>
          </a:p>
        </p:txBody>
      </p:sp>
      <p:pic>
        <p:nvPicPr>
          <p:cNvPr id="21509" name="Picture 4" descr="cdic.jpg"/>
          <p:cNvPicPr>
            <a:picLocks noChangeAspect="1"/>
          </p:cNvPicPr>
          <p:nvPr/>
        </p:nvPicPr>
        <p:blipFill>
          <a:blip r:embed="rId3"/>
          <a:srcRect/>
          <a:stretch>
            <a:fillRect/>
          </a:stretch>
        </p:blipFill>
        <p:spPr bwMode="auto">
          <a:xfrm>
            <a:off x="7185025" y="476250"/>
            <a:ext cx="1419225" cy="75247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539750" y="0"/>
            <a:ext cx="8099425" cy="801688"/>
          </a:xfrm>
        </p:spPr>
        <p:txBody>
          <a:bodyPr/>
          <a:lstStyle/>
          <a:p>
            <a:pPr eaLnBrk="1" hangingPunct="1"/>
            <a:r>
              <a:rPr lang="da-DK" smtClean="0">
                <a:sym typeface="Verdana" pitchFamily="34" charset="0"/>
              </a:rPr>
              <a:t>Interprétation</a:t>
            </a:r>
          </a:p>
        </p:txBody>
      </p:sp>
      <p:graphicFrame>
        <p:nvGraphicFramePr>
          <p:cNvPr id="22565" name="Group 37"/>
          <p:cNvGraphicFramePr>
            <a:graphicFrameLocks noGrp="1"/>
          </p:cNvGraphicFramePr>
          <p:nvPr>
            <p:ph idx="4294967295"/>
          </p:nvPr>
        </p:nvGraphicFramePr>
        <p:xfrm>
          <a:off x="468313" y="692150"/>
          <a:ext cx="8424863" cy="4697089"/>
        </p:xfrm>
        <a:graphic>
          <a:graphicData uri="http://schemas.openxmlformats.org/drawingml/2006/table">
            <a:tbl>
              <a:tblPr/>
              <a:tblGrid>
                <a:gridCol w="2584450"/>
                <a:gridCol w="5840413"/>
              </a:tblGrid>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600" b="1" i="0" u="none" strike="noStrike" cap="none" normalizeH="0" baseline="0" dirty="0" smtClean="0">
                          <a:ln>
                            <a:noFill/>
                          </a:ln>
                          <a:solidFill>
                            <a:srgbClr val="FFFFFF"/>
                          </a:solidFill>
                          <a:effectLst/>
                          <a:latin typeface="Verdana" pitchFamily="34" charset="0"/>
                          <a:ea typeface="Verdana" pitchFamily="34" charset="0"/>
                          <a:cs typeface="Verdana" pitchFamily="34" charset="0"/>
                          <a:sym typeface="Verdana" pitchFamily="34" charset="0"/>
                        </a:rPr>
                        <a:t>Moment du test</a:t>
                      </a:r>
                    </a:p>
                  </a:txBody>
                  <a:tcPr marL="91439" marR="91439" marT="45693" marB="456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600" b="1" i="0" u="none" strike="noStrike" cap="none" normalizeH="0" baseline="0" dirty="0" smtClean="0">
                          <a:ln>
                            <a:noFill/>
                          </a:ln>
                          <a:solidFill>
                            <a:srgbClr val="FFFFFF"/>
                          </a:solidFill>
                          <a:effectLst/>
                          <a:latin typeface="Verdana" pitchFamily="34" charset="0"/>
                          <a:ea typeface="Verdana" pitchFamily="34" charset="0"/>
                          <a:cs typeface="Verdana" pitchFamily="34" charset="0"/>
                          <a:sym typeface="Verdana" pitchFamily="34" charset="0"/>
                        </a:rPr>
                        <a:t>Interprétation</a:t>
                      </a:r>
                    </a:p>
                  </a:txBody>
                  <a:tcPr marL="91439" marR="91439" marT="45693" marB="456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600" b="0" i="0"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Verdana" pitchFamily="34" charset="0"/>
                        </a:rPr>
                        <a:t>Glycémie à jeun</a:t>
                      </a:r>
                    </a:p>
                  </a:txBody>
                  <a:tcPr marL="91439" marR="91439" marT="45693" marB="456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600" b="0" i="0" u="none" strike="noStrike" cap="none" normalizeH="0" baseline="0" smtClean="0">
                          <a:ln>
                            <a:noFill/>
                          </a:ln>
                          <a:solidFill>
                            <a:srgbClr val="000000"/>
                          </a:solidFill>
                          <a:effectLst/>
                          <a:latin typeface="Verdana" pitchFamily="34" charset="0"/>
                          <a:ea typeface="Verdana" pitchFamily="34" charset="0"/>
                          <a:cs typeface="Verdana" pitchFamily="34" charset="0"/>
                          <a:sym typeface="Verdana" pitchFamily="34" charset="0"/>
                        </a:rPr>
                        <a:t>Dose d'insuline d'action prolongée du soir</a:t>
                      </a:r>
                    </a:p>
                  </a:txBody>
                  <a:tcPr marL="91439" marR="91439" marT="45693" marB="456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6FF"/>
                    </a:solidFill>
                  </a:tcPr>
                </a:tc>
              </a:tr>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600" b="0" i="0"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Verdana" pitchFamily="34" charset="0"/>
                        </a:rPr>
                        <a:t>Glycémie après le petit-déjeuner</a:t>
                      </a:r>
                    </a:p>
                  </a:txBody>
                  <a:tcPr marL="91439" marR="91439" marT="45693" marB="456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600" b="0" i="0" u="none" strike="noStrike" cap="none" normalizeH="0" baseline="0" smtClean="0">
                          <a:ln>
                            <a:noFill/>
                          </a:ln>
                          <a:solidFill>
                            <a:srgbClr val="000000"/>
                          </a:solidFill>
                          <a:effectLst/>
                          <a:latin typeface="Verdana" pitchFamily="34" charset="0"/>
                          <a:ea typeface="Verdana" pitchFamily="34" charset="0"/>
                          <a:cs typeface="Verdana" pitchFamily="34" charset="0"/>
                          <a:sym typeface="Verdana" pitchFamily="34" charset="0"/>
                        </a:rPr>
                        <a:t>Dose d'insuline d'action rapide du petit-déjeuner</a:t>
                      </a:r>
                    </a:p>
                  </a:txBody>
                  <a:tcPr marL="91439" marR="91439" marT="45693" marB="456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F"/>
                    </a:solidFill>
                  </a:tcPr>
                </a:tc>
              </a:tr>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600" b="0" i="0"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Verdana" pitchFamily="34" charset="0"/>
                        </a:rPr>
                        <a:t>Glycémie après le repas de midi</a:t>
                      </a:r>
                    </a:p>
                  </a:txBody>
                  <a:tcPr marL="91439" marR="91439" marT="45693" marB="456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600" b="0" i="0" u="none" strike="noStrike" cap="none" normalizeH="0" baseline="0" smtClean="0">
                          <a:ln>
                            <a:noFill/>
                          </a:ln>
                          <a:solidFill>
                            <a:srgbClr val="000000"/>
                          </a:solidFill>
                          <a:effectLst/>
                          <a:latin typeface="Verdana" pitchFamily="34" charset="0"/>
                          <a:ea typeface="Verdana" pitchFamily="34" charset="0"/>
                          <a:cs typeface="Verdana" pitchFamily="34" charset="0"/>
                          <a:sym typeface="Verdana" pitchFamily="34" charset="0"/>
                        </a:rPr>
                        <a:t>Dose d'insuline d'action rapide du repas de midi</a:t>
                      </a:r>
                    </a:p>
                  </a:txBody>
                  <a:tcPr marL="91439" marR="91439" marT="45693" marB="456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6FF"/>
                    </a:solidFill>
                  </a:tcPr>
                </a:tc>
              </a:tr>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600" b="0" i="0"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Verdana" pitchFamily="34" charset="0"/>
                        </a:rPr>
                        <a:t>Glycémie après le repas du soir</a:t>
                      </a:r>
                    </a:p>
                  </a:txBody>
                  <a:tcPr marL="91439" marR="91439" marT="45693" marB="456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600" b="0" i="0"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Verdana" pitchFamily="34" charset="0"/>
                        </a:rPr>
                        <a:t>Dose d'insuline d'action rapide du repas du soir</a:t>
                      </a:r>
                    </a:p>
                  </a:txBody>
                  <a:tcPr marL="91439" marR="91439" marT="45693" marB="456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F"/>
                    </a:solidFill>
                  </a:tcPr>
                </a:tc>
              </a:tr>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600" b="0" i="0" u="none" strike="noStrike" cap="none" normalizeH="0" baseline="0" smtClean="0">
                          <a:ln>
                            <a:noFill/>
                          </a:ln>
                          <a:solidFill>
                            <a:srgbClr val="000000"/>
                          </a:solidFill>
                          <a:effectLst/>
                          <a:latin typeface="Verdana" pitchFamily="34" charset="0"/>
                          <a:ea typeface="Verdana" pitchFamily="34" charset="0"/>
                          <a:cs typeface="Verdana" pitchFamily="34" charset="0"/>
                          <a:sym typeface="Verdana" pitchFamily="34" charset="0"/>
                        </a:rPr>
                        <a:t>Glycémie avant le repas de midi</a:t>
                      </a:r>
                    </a:p>
                  </a:txBody>
                  <a:tcPr marL="91439" marR="91439" marT="45693" marB="456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600" b="0" i="0"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Verdana" pitchFamily="34" charset="0"/>
                        </a:rPr>
                        <a:t>Dose d'insuline du petit-déjeuner, effet de la collation de la matinée et de l'insuline d'action prolongée du matin</a:t>
                      </a:r>
                    </a:p>
                  </a:txBody>
                  <a:tcPr marL="91439" marR="91439" marT="45693" marB="456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6FF"/>
                    </a:solidFill>
                  </a:tcPr>
                </a:tc>
              </a:tr>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600" b="0" i="0" u="none" strike="noStrike" cap="none" normalizeH="0" baseline="0" smtClean="0">
                          <a:ln>
                            <a:noFill/>
                          </a:ln>
                          <a:solidFill>
                            <a:srgbClr val="000000"/>
                          </a:solidFill>
                          <a:effectLst/>
                          <a:latin typeface="Verdana" pitchFamily="34" charset="0"/>
                          <a:ea typeface="Verdana" pitchFamily="34" charset="0"/>
                          <a:cs typeface="Verdana" pitchFamily="34" charset="0"/>
                          <a:sym typeface="Verdana" pitchFamily="34" charset="0"/>
                        </a:rPr>
                        <a:t>Glycémie avant le repas du soir</a:t>
                      </a:r>
                    </a:p>
                  </a:txBody>
                  <a:tcPr marL="91439" marR="91439" marT="45693" marB="456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600" b="0" i="0"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Verdana" pitchFamily="34" charset="0"/>
                        </a:rPr>
                        <a:t>Dose d'insuline du repas de midi, effet de la collation de l'après-midi et de l'insuline d'action prolongée du matin</a:t>
                      </a:r>
                    </a:p>
                  </a:txBody>
                  <a:tcPr marL="91439" marR="91439" marT="45693" marB="456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F"/>
                    </a:solidFill>
                  </a:tcPr>
                </a:tc>
              </a:tr>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600" b="0" i="0" u="none" strike="noStrike" cap="none" normalizeH="0" baseline="0" smtClean="0">
                          <a:ln>
                            <a:noFill/>
                          </a:ln>
                          <a:solidFill>
                            <a:srgbClr val="000000"/>
                          </a:solidFill>
                          <a:effectLst/>
                          <a:latin typeface="Verdana" pitchFamily="34" charset="0"/>
                          <a:ea typeface="Verdana" pitchFamily="34" charset="0"/>
                          <a:cs typeface="Verdana" pitchFamily="34" charset="0"/>
                          <a:sym typeface="Verdana" pitchFamily="34" charset="0"/>
                        </a:rPr>
                        <a:t>Tous les relevés de glycémie</a:t>
                      </a:r>
                    </a:p>
                  </a:txBody>
                  <a:tcPr marL="91439" marR="91439" marT="45693" marB="456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600" b="0" i="0"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Verdana" pitchFamily="34" charset="0"/>
                        </a:rPr>
                        <a:t>Influencés par les collations et l'exercice physique</a:t>
                      </a:r>
                    </a:p>
                  </a:txBody>
                  <a:tcPr marL="91439" marR="91439" marT="45693" marB="456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6FF"/>
                    </a:solidFill>
                  </a:tcPr>
                </a:tc>
              </a:tr>
            </a:tbl>
          </a:graphicData>
        </a:graphic>
      </p:graphicFrame>
      <p:sp>
        <p:nvSpPr>
          <p:cNvPr id="22560" name="Slide Number Placeholder 4"/>
          <p:cNvSpPr>
            <a:spLocks noGrp="1"/>
          </p:cNvSpPr>
          <p:nvPr>
            <p:ph type="sldNum" sz="quarter" idx="11"/>
          </p:nvPr>
        </p:nvSpPr>
        <p:spPr>
          <a:noFill/>
        </p:spPr>
        <p:txBody>
          <a:bodyPr/>
          <a:lstStyle/>
          <a:p>
            <a:pPr eaLnBrk="0" hangingPunct="0">
              <a:buSzPct val="100000"/>
            </a:pPr>
            <a:r>
              <a:rPr lang="da-DK" smtClean="0">
                <a:solidFill>
                  <a:srgbClr val="009FDA"/>
                </a:solidFill>
                <a:sym typeface="Verdana" pitchFamily="34" charset="0"/>
              </a:rPr>
              <a:t>Diapositive n° </a:t>
            </a:r>
            <a:fld id="{C1AF5B1B-6C59-4393-975D-E30617A0F529}" type="slidenum">
              <a:rPr lang="da-DK" smtClean="0">
                <a:solidFill>
                  <a:srgbClr val="009FDA"/>
                </a:solidFill>
                <a:sym typeface="Verdana" pitchFamily="34" charset="0"/>
              </a:rPr>
              <a:pPr eaLnBrk="0" hangingPunct="0">
                <a:buSzPct val="100000"/>
              </a:pPr>
              <a:t>18</a:t>
            </a:fld>
            <a:endParaRPr lang="da-DK" smtClean="0">
              <a:solidFill>
                <a:srgbClr val="009FDA"/>
              </a:solidFill>
              <a:sym typeface="Verdana" pitchFamily="34" charset="0"/>
            </a:endParaRPr>
          </a:p>
        </p:txBody>
      </p:sp>
      <p:sp>
        <p:nvSpPr>
          <p:cNvPr id="22561" name="TextBox 7"/>
          <p:cNvSpPr txBox="1">
            <a:spLocks noChangeArrowheads="1"/>
          </p:cNvSpPr>
          <p:nvPr/>
        </p:nvSpPr>
        <p:spPr bwMode="auto">
          <a:xfrm>
            <a:off x="179388" y="5300663"/>
            <a:ext cx="8785225" cy="769937"/>
          </a:xfrm>
          <a:prstGeom prst="rect">
            <a:avLst/>
          </a:prstGeom>
          <a:noFill/>
          <a:ln w="9525">
            <a:noFill/>
            <a:miter lim="800000"/>
            <a:headEnd/>
            <a:tailEnd/>
          </a:ln>
        </p:spPr>
        <p:txBody>
          <a:bodyPr>
            <a:spAutoFit/>
          </a:bodyPr>
          <a:lstStyle/>
          <a:p>
            <a:pPr eaLnBrk="0" hangingPunct="0">
              <a:buSzPct val="100000"/>
            </a:pPr>
            <a:r>
              <a:rPr lang="da-DK" sz="2200" b="0">
                <a:sym typeface="Verdana" pitchFamily="34" charset="0"/>
              </a:rPr>
              <a:t>Nécessité de conserver des informations sur l'insuline, les apports alimentaires, l'activité physique, etc.</a:t>
            </a:r>
          </a:p>
        </p:txBody>
      </p:sp>
      <p:pic>
        <p:nvPicPr>
          <p:cNvPr id="22562" name="Picture 4" descr="cdic.jpg"/>
          <p:cNvPicPr>
            <a:picLocks noChangeAspect="1"/>
          </p:cNvPicPr>
          <p:nvPr/>
        </p:nvPicPr>
        <p:blipFill>
          <a:blip r:embed="rId3"/>
          <a:srcRect/>
          <a:stretch>
            <a:fillRect/>
          </a:stretch>
        </p:blipFill>
        <p:spPr bwMode="auto">
          <a:xfrm>
            <a:off x="6372225" y="115888"/>
            <a:ext cx="1419225" cy="7524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a:xfrm>
            <a:off x="565150" y="469900"/>
            <a:ext cx="8099425" cy="801688"/>
          </a:xfrm>
        </p:spPr>
        <p:txBody>
          <a:bodyPr/>
          <a:lstStyle/>
          <a:p>
            <a:pPr eaLnBrk="1" hangingPunct="1"/>
            <a:r>
              <a:rPr lang="da-DK" smtClean="0">
                <a:sym typeface="Verdana" pitchFamily="34" charset="0"/>
              </a:rPr>
              <a:t>Planification des tests (1)</a:t>
            </a:r>
          </a:p>
        </p:txBody>
      </p:sp>
      <p:sp>
        <p:nvSpPr>
          <p:cNvPr id="23555" name="Content Placeholder 2"/>
          <p:cNvSpPr>
            <a:spLocks noGrp="1"/>
          </p:cNvSpPr>
          <p:nvPr>
            <p:ph idx="4294967295"/>
          </p:nvPr>
        </p:nvSpPr>
        <p:spPr>
          <a:xfrm>
            <a:off x="647700" y="1628775"/>
            <a:ext cx="8101013" cy="3729038"/>
          </a:xfrm>
        </p:spPr>
        <p:txBody>
          <a:bodyPr/>
          <a:lstStyle/>
          <a:p>
            <a:pPr eaLnBrk="1" hangingPunct="1">
              <a:spcBef>
                <a:spcPct val="0"/>
              </a:spcBef>
              <a:spcAft>
                <a:spcPct val="20000"/>
              </a:spcAft>
              <a:buClr>
                <a:srgbClr val="009FDA"/>
              </a:buClr>
            </a:pPr>
            <a:r>
              <a:rPr lang="da-DK" smtClean="0">
                <a:solidFill>
                  <a:srgbClr val="001965"/>
                </a:solidFill>
                <a:sym typeface="Verdana" pitchFamily="34" charset="0"/>
              </a:rPr>
              <a:t>Avant et après les repas puis au coucher (total = 7 tests/jour) </a:t>
            </a:r>
          </a:p>
          <a:p>
            <a:pPr eaLnBrk="1" hangingPunct="1">
              <a:spcBef>
                <a:spcPct val="0"/>
              </a:spcBef>
              <a:spcAft>
                <a:spcPct val="20000"/>
              </a:spcAft>
              <a:buClr>
                <a:srgbClr val="009FDA"/>
              </a:buClr>
            </a:pPr>
            <a:r>
              <a:rPr lang="da-DK" smtClean="0">
                <a:solidFill>
                  <a:srgbClr val="001965"/>
                </a:solidFill>
                <a:sym typeface="Verdana" pitchFamily="34" charset="0"/>
              </a:rPr>
              <a:t>Avant les repas puis au coucher (total = 4 tests/jour) </a:t>
            </a:r>
          </a:p>
          <a:p>
            <a:pPr eaLnBrk="1" hangingPunct="1">
              <a:spcBef>
                <a:spcPct val="0"/>
              </a:spcBef>
              <a:spcAft>
                <a:spcPct val="20000"/>
              </a:spcAft>
              <a:buClr>
                <a:srgbClr val="009FDA"/>
              </a:buClr>
            </a:pPr>
            <a:r>
              <a:rPr lang="da-DK" smtClean="0">
                <a:solidFill>
                  <a:srgbClr val="001965"/>
                </a:solidFill>
                <a:sym typeface="Verdana" pitchFamily="34" charset="0"/>
              </a:rPr>
              <a:t>Avant le petit-déjeuner, avant et après un repas choisi pendant 1 semaine (3 tests/jour) </a:t>
            </a:r>
          </a:p>
          <a:p>
            <a:pPr marL="742950" lvl="1" indent="-285750" eaLnBrk="1" hangingPunct="1">
              <a:spcBef>
                <a:spcPct val="0"/>
              </a:spcBef>
              <a:spcAft>
                <a:spcPct val="20000"/>
              </a:spcAft>
              <a:buClr>
                <a:srgbClr val="EE0000"/>
              </a:buClr>
            </a:pPr>
            <a:r>
              <a:rPr lang="da-DK" smtClean="0">
                <a:solidFill>
                  <a:srgbClr val="001965"/>
                </a:solidFill>
                <a:sym typeface="Verdana" pitchFamily="34" charset="0"/>
              </a:rPr>
              <a:t>Changer le repas choisi une fois par semaine</a:t>
            </a:r>
            <a:r>
              <a:rPr lang="da-DK" sz="2500" smtClean="0">
                <a:solidFill>
                  <a:srgbClr val="001965"/>
                </a:solidFill>
                <a:sym typeface="Verdana" pitchFamily="34" charset="0"/>
              </a:rPr>
              <a:t> </a:t>
            </a:r>
          </a:p>
          <a:p>
            <a:pPr eaLnBrk="1" hangingPunct="1">
              <a:spcBef>
                <a:spcPct val="0"/>
              </a:spcBef>
              <a:spcAft>
                <a:spcPct val="20000"/>
              </a:spcAft>
              <a:buClr>
                <a:srgbClr val="009FDA"/>
              </a:buClr>
            </a:pPr>
            <a:r>
              <a:rPr lang="da-DK" smtClean="0">
                <a:solidFill>
                  <a:srgbClr val="001965"/>
                </a:solidFill>
                <a:sym typeface="Verdana" pitchFamily="34" charset="0"/>
              </a:rPr>
              <a:t>Lorsque le patient présente des symptômes d'hypoglycémie </a:t>
            </a:r>
          </a:p>
          <a:p>
            <a:pPr eaLnBrk="1" hangingPunct="1">
              <a:spcBef>
                <a:spcPct val="0"/>
              </a:spcBef>
              <a:spcAft>
                <a:spcPct val="20000"/>
              </a:spcAft>
              <a:buClr>
                <a:srgbClr val="009FDA"/>
              </a:buClr>
            </a:pPr>
            <a:r>
              <a:rPr lang="da-DK" smtClean="0">
                <a:solidFill>
                  <a:srgbClr val="001965"/>
                </a:solidFill>
                <a:sym typeface="Verdana" pitchFamily="34" charset="0"/>
              </a:rPr>
              <a:t>Quand une dose d'insuline de rattrapage est nécessaire pour compenser une prise alimentaire supplémentaire ou une maladie</a:t>
            </a:r>
          </a:p>
        </p:txBody>
      </p:sp>
      <p:sp>
        <p:nvSpPr>
          <p:cNvPr id="23556" name="Slide Number Placeholder 4"/>
          <p:cNvSpPr>
            <a:spLocks noGrp="1"/>
          </p:cNvSpPr>
          <p:nvPr>
            <p:ph type="sldNum" sz="quarter" idx="11"/>
          </p:nvPr>
        </p:nvSpPr>
        <p:spPr>
          <a:noFill/>
        </p:spPr>
        <p:txBody>
          <a:bodyPr/>
          <a:lstStyle/>
          <a:p>
            <a:pPr eaLnBrk="0" hangingPunct="0">
              <a:buSzPct val="100000"/>
            </a:pPr>
            <a:r>
              <a:rPr lang="da-DK" smtClean="0">
                <a:solidFill>
                  <a:srgbClr val="009FDA"/>
                </a:solidFill>
                <a:sym typeface="Verdana" pitchFamily="34" charset="0"/>
              </a:rPr>
              <a:t>Diapositive n° </a:t>
            </a:r>
            <a:fld id="{893545D4-A893-4327-AB60-1D2FBBDD67A2}" type="slidenum">
              <a:rPr lang="da-DK" smtClean="0">
                <a:solidFill>
                  <a:srgbClr val="009FDA"/>
                </a:solidFill>
                <a:sym typeface="Verdana" pitchFamily="34" charset="0"/>
              </a:rPr>
              <a:pPr eaLnBrk="0" hangingPunct="0">
                <a:buSzPct val="100000"/>
              </a:pPr>
              <a:t>19</a:t>
            </a:fld>
            <a:endParaRPr lang="da-DK" smtClean="0">
              <a:solidFill>
                <a:srgbClr val="009FDA"/>
              </a:solidFill>
              <a:sym typeface="Verdana" pitchFamily="34" charset="0"/>
            </a:endParaRPr>
          </a:p>
        </p:txBody>
      </p:sp>
      <p:pic>
        <p:nvPicPr>
          <p:cNvPr id="23557" name="Picture 4" descr="cdic.jpg"/>
          <p:cNvPicPr>
            <a:picLocks noChangeAspect="1"/>
          </p:cNvPicPr>
          <p:nvPr/>
        </p:nvPicPr>
        <p:blipFill>
          <a:blip r:embed="rId3"/>
          <a:srcRect/>
          <a:stretch>
            <a:fillRect/>
          </a:stretch>
        </p:blipFill>
        <p:spPr bwMode="auto">
          <a:xfrm>
            <a:off x="7185025" y="476250"/>
            <a:ext cx="1419225" cy="7524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1"/>
          <p:cNvGrpSpPr>
            <a:grpSpLocks/>
          </p:cNvGrpSpPr>
          <p:nvPr/>
        </p:nvGrpSpPr>
        <p:grpSpPr bwMode="auto">
          <a:xfrm>
            <a:off x="539750" y="1700213"/>
            <a:ext cx="8159750" cy="3089275"/>
            <a:chOff x="189" y="1062"/>
            <a:chExt cx="5259" cy="1946"/>
          </a:xfrm>
        </p:grpSpPr>
        <p:sp>
          <p:nvSpPr>
            <p:cNvPr id="5128" name="AutoShape 5"/>
            <p:cNvSpPr>
              <a:spLocks noChangeArrowheads="1"/>
            </p:cNvSpPr>
            <p:nvPr/>
          </p:nvSpPr>
          <p:spPr bwMode="auto">
            <a:xfrm>
              <a:off x="189" y="1063"/>
              <a:ext cx="327" cy="249"/>
            </a:xfrm>
            <a:prstGeom prst="roundRect">
              <a:avLst>
                <a:gd name="adj" fmla="val 23718"/>
              </a:avLst>
            </a:prstGeom>
            <a:noFill/>
            <a:ln w="19050">
              <a:noFill/>
              <a:round/>
              <a:headEnd/>
              <a:tailEnd/>
            </a:ln>
          </p:spPr>
          <p:txBody>
            <a:bodyPr anchor="ctr"/>
            <a:lstStyle/>
            <a:p>
              <a:pPr eaLnBrk="0" hangingPunct="0">
                <a:lnSpc>
                  <a:spcPct val="90000"/>
                </a:lnSpc>
                <a:buSzPct val="100000"/>
              </a:pPr>
              <a:r>
                <a:rPr lang="da-DK" sz="2000">
                  <a:solidFill>
                    <a:srgbClr val="009FDA"/>
                  </a:solidFill>
                  <a:sym typeface="Verdana" pitchFamily="34" charset="0"/>
                </a:rPr>
                <a:t>1</a:t>
              </a:r>
            </a:p>
          </p:txBody>
        </p:sp>
        <p:sp>
          <p:nvSpPr>
            <p:cNvPr id="5129" name="AutoShape 8"/>
            <p:cNvSpPr>
              <a:spLocks noChangeArrowheads="1"/>
            </p:cNvSpPr>
            <p:nvPr/>
          </p:nvSpPr>
          <p:spPr bwMode="auto">
            <a:xfrm>
              <a:off x="189" y="1401"/>
              <a:ext cx="327" cy="249"/>
            </a:xfrm>
            <a:prstGeom prst="roundRect">
              <a:avLst>
                <a:gd name="adj" fmla="val 23718"/>
              </a:avLst>
            </a:prstGeom>
            <a:noFill/>
            <a:ln w="19050">
              <a:noFill/>
              <a:round/>
              <a:headEnd/>
              <a:tailEnd/>
            </a:ln>
          </p:spPr>
          <p:txBody>
            <a:bodyPr anchor="ctr"/>
            <a:lstStyle/>
            <a:p>
              <a:pPr eaLnBrk="0" hangingPunct="0">
                <a:lnSpc>
                  <a:spcPct val="90000"/>
                </a:lnSpc>
                <a:buSzPct val="100000"/>
              </a:pPr>
              <a:r>
                <a:rPr lang="da-DK" sz="2000">
                  <a:solidFill>
                    <a:srgbClr val="009FDA"/>
                  </a:solidFill>
                  <a:sym typeface="Verdana" pitchFamily="34" charset="0"/>
                </a:rPr>
                <a:t>2</a:t>
              </a:r>
            </a:p>
          </p:txBody>
        </p:sp>
        <p:sp>
          <p:nvSpPr>
            <p:cNvPr id="5130" name="AutoShape 11"/>
            <p:cNvSpPr>
              <a:spLocks noChangeArrowheads="1"/>
            </p:cNvSpPr>
            <p:nvPr/>
          </p:nvSpPr>
          <p:spPr bwMode="auto">
            <a:xfrm>
              <a:off x="189" y="2079"/>
              <a:ext cx="327" cy="249"/>
            </a:xfrm>
            <a:prstGeom prst="roundRect">
              <a:avLst>
                <a:gd name="adj" fmla="val 23718"/>
              </a:avLst>
            </a:prstGeom>
            <a:noFill/>
            <a:ln w="19050">
              <a:noFill/>
              <a:round/>
              <a:headEnd/>
              <a:tailEnd/>
            </a:ln>
          </p:spPr>
          <p:txBody>
            <a:bodyPr anchor="ctr"/>
            <a:lstStyle/>
            <a:p>
              <a:pPr eaLnBrk="0" hangingPunct="0">
                <a:lnSpc>
                  <a:spcPct val="90000"/>
                </a:lnSpc>
                <a:buSzPct val="100000"/>
              </a:pPr>
              <a:r>
                <a:rPr lang="da-DK" sz="2000">
                  <a:solidFill>
                    <a:srgbClr val="009FDA"/>
                  </a:solidFill>
                  <a:sym typeface="Verdana" pitchFamily="34" charset="0"/>
                </a:rPr>
                <a:t>4</a:t>
              </a:r>
            </a:p>
          </p:txBody>
        </p:sp>
        <p:sp>
          <p:nvSpPr>
            <p:cNvPr id="5131" name="AutoShape 14"/>
            <p:cNvSpPr>
              <a:spLocks noChangeArrowheads="1"/>
            </p:cNvSpPr>
            <p:nvPr/>
          </p:nvSpPr>
          <p:spPr bwMode="auto">
            <a:xfrm>
              <a:off x="189" y="1740"/>
              <a:ext cx="327" cy="249"/>
            </a:xfrm>
            <a:prstGeom prst="roundRect">
              <a:avLst>
                <a:gd name="adj" fmla="val 23718"/>
              </a:avLst>
            </a:prstGeom>
            <a:noFill/>
            <a:ln w="19050">
              <a:noFill/>
              <a:round/>
              <a:headEnd/>
              <a:tailEnd/>
            </a:ln>
          </p:spPr>
          <p:txBody>
            <a:bodyPr anchor="ctr"/>
            <a:lstStyle/>
            <a:p>
              <a:pPr eaLnBrk="0" hangingPunct="0">
                <a:lnSpc>
                  <a:spcPct val="90000"/>
                </a:lnSpc>
                <a:buSzPct val="100000"/>
              </a:pPr>
              <a:r>
                <a:rPr lang="da-DK" sz="2000">
                  <a:solidFill>
                    <a:srgbClr val="009FDA"/>
                  </a:solidFill>
                  <a:sym typeface="Verdana" pitchFamily="34" charset="0"/>
                </a:rPr>
                <a:t>3</a:t>
              </a:r>
            </a:p>
          </p:txBody>
        </p:sp>
        <p:sp>
          <p:nvSpPr>
            <p:cNvPr id="5132" name="AutoShape 17"/>
            <p:cNvSpPr>
              <a:spLocks noChangeArrowheads="1"/>
            </p:cNvSpPr>
            <p:nvPr/>
          </p:nvSpPr>
          <p:spPr bwMode="auto">
            <a:xfrm>
              <a:off x="189" y="2417"/>
              <a:ext cx="327" cy="249"/>
            </a:xfrm>
            <a:prstGeom prst="roundRect">
              <a:avLst>
                <a:gd name="adj" fmla="val 23718"/>
              </a:avLst>
            </a:prstGeom>
            <a:noFill/>
            <a:ln w="19050">
              <a:noFill/>
              <a:round/>
              <a:headEnd/>
              <a:tailEnd/>
            </a:ln>
          </p:spPr>
          <p:txBody>
            <a:bodyPr anchor="ctr"/>
            <a:lstStyle/>
            <a:p>
              <a:pPr eaLnBrk="0" hangingPunct="0">
                <a:lnSpc>
                  <a:spcPct val="90000"/>
                </a:lnSpc>
                <a:buSzPct val="100000"/>
              </a:pPr>
              <a:r>
                <a:rPr lang="da-DK" sz="2000">
                  <a:solidFill>
                    <a:srgbClr val="009FDA"/>
                  </a:solidFill>
                  <a:sym typeface="Verdana" pitchFamily="34" charset="0"/>
                </a:rPr>
                <a:t>5</a:t>
              </a:r>
            </a:p>
          </p:txBody>
        </p:sp>
        <p:sp>
          <p:nvSpPr>
            <p:cNvPr id="5133" name="AutoShape 20"/>
            <p:cNvSpPr>
              <a:spLocks noChangeArrowheads="1"/>
            </p:cNvSpPr>
            <p:nvPr/>
          </p:nvSpPr>
          <p:spPr bwMode="auto">
            <a:xfrm>
              <a:off x="189" y="2756"/>
              <a:ext cx="327" cy="249"/>
            </a:xfrm>
            <a:prstGeom prst="roundRect">
              <a:avLst>
                <a:gd name="adj" fmla="val 23718"/>
              </a:avLst>
            </a:prstGeom>
            <a:noFill/>
            <a:ln w="19050">
              <a:noFill/>
              <a:round/>
              <a:headEnd/>
              <a:tailEnd/>
            </a:ln>
          </p:spPr>
          <p:txBody>
            <a:bodyPr anchor="ctr"/>
            <a:lstStyle/>
            <a:p>
              <a:pPr eaLnBrk="0" hangingPunct="0">
                <a:lnSpc>
                  <a:spcPct val="90000"/>
                </a:lnSpc>
                <a:buSzPct val="100000"/>
              </a:pPr>
              <a:r>
                <a:rPr lang="da-DK" sz="2000">
                  <a:solidFill>
                    <a:srgbClr val="009FDA"/>
                  </a:solidFill>
                  <a:sym typeface="Verdana" pitchFamily="34" charset="0"/>
                </a:rPr>
                <a:t>6</a:t>
              </a:r>
            </a:p>
          </p:txBody>
        </p:sp>
        <p:sp>
          <p:nvSpPr>
            <p:cNvPr id="32" name="AutoShape 4"/>
            <p:cNvSpPr>
              <a:spLocks noChangeArrowheads="1"/>
            </p:cNvSpPr>
            <p:nvPr/>
          </p:nvSpPr>
          <p:spPr bwMode="auto">
            <a:xfrm>
              <a:off x="551" y="1062"/>
              <a:ext cx="4897" cy="249"/>
            </a:xfrm>
            <a:prstGeom prst="roundRect">
              <a:avLst>
                <a:gd name="adj" fmla="val 21130"/>
              </a:avLst>
            </a:prstGeom>
            <a:gradFill flip="none" rotWithShape="0">
              <a:gsLst>
                <a:gs pos="0">
                  <a:schemeClr val="accent2"/>
                </a:gs>
                <a:gs pos="100000">
                  <a:schemeClr val="accent2"/>
                </a:gs>
                <a:gs pos="50000">
                  <a:schemeClr val="accent1"/>
                </a:gs>
              </a:gsLst>
              <a:lin ang="0" scaled="1"/>
              <a:tileRect/>
            </a:gradFill>
            <a:ln w="19050">
              <a:solidFill>
                <a:schemeClr val="bg1"/>
              </a:solidFill>
              <a:round/>
              <a:headEnd/>
              <a:tailEnd/>
            </a:ln>
          </p:spPr>
          <p:txBody>
            <a:bodyPr anchor="ctr"/>
            <a:lstStyle/>
            <a:p>
              <a:pPr eaLnBrk="0" hangingPunct="0">
                <a:lnSpc>
                  <a:spcPct val="90000"/>
                </a:lnSpc>
                <a:buSzPct val="100000"/>
                <a:defRPr/>
              </a:pPr>
              <a:r>
                <a:rPr lang="da-DK" b="0">
                  <a:solidFill>
                    <a:srgbClr val="FFFFFF"/>
                  </a:solidFill>
                  <a:ea typeface="Verdana" pitchFamily="34" charset="0"/>
                  <a:cs typeface="Verdana" pitchFamily="34" charset="0"/>
                  <a:sym typeface="Verdana" pitchFamily="34" charset="0"/>
                </a:rPr>
                <a:t>Principes de la prise en charge</a:t>
              </a:r>
            </a:p>
          </p:txBody>
        </p:sp>
        <p:sp>
          <p:nvSpPr>
            <p:cNvPr id="34" name="AutoShape 4"/>
            <p:cNvSpPr>
              <a:spLocks noChangeArrowheads="1"/>
            </p:cNvSpPr>
            <p:nvPr/>
          </p:nvSpPr>
          <p:spPr bwMode="auto">
            <a:xfrm>
              <a:off x="551" y="2759"/>
              <a:ext cx="4897" cy="249"/>
            </a:xfrm>
            <a:prstGeom prst="roundRect">
              <a:avLst>
                <a:gd name="adj" fmla="val 21130"/>
              </a:avLst>
            </a:prstGeom>
            <a:gradFill flip="none" rotWithShape="0">
              <a:gsLst>
                <a:gs pos="0">
                  <a:schemeClr val="accent2"/>
                </a:gs>
                <a:gs pos="100000">
                  <a:schemeClr val="accent2"/>
                </a:gs>
                <a:gs pos="50000">
                  <a:schemeClr val="accent1"/>
                </a:gs>
              </a:gsLst>
              <a:lin ang="0" scaled="1"/>
              <a:tileRect/>
            </a:gradFill>
            <a:ln w="19050">
              <a:solidFill>
                <a:schemeClr val="bg1"/>
              </a:solidFill>
              <a:round/>
              <a:headEnd/>
              <a:tailEnd/>
            </a:ln>
          </p:spPr>
          <p:txBody>
            <a:bodyPr anchor="ctr"/>
            <a:lstStyle/>
            <a:p>
              <a:pPr eaLnBrk="0" hangingPunct="0">
                <a:lnSpc>
                  <a:spcPct val="90000"/>
                </a:lnSpc>
                <a:buSzPct val="100000"/>
                <a:defRPr/>
              </a:pPr>
              <a:r>
                <a:rPr lang="da-DK" b="0">
                  <a:solidFill>
                    <a:srgbClr val="FFFFFF"/>
                  </a:solidFill>
                  <a:sym typeface="Verdana" pitchFamily="34" charset="0"/>
                </a:rPr>
                <a:t>Indicateurs de qualité des soins</a:t>
              </a:r>
            </a:p>
          </p:txBody>
        </p:sp>
        <p:sp>
          <p:nvSpPr>
            <p:cNvPr id="35" name="AutoShape 4"/>
            <p:cNvSpPr>
              <a:spLocks noChangeArrowheads="1"/>
            </p:cNvSpPr>
            <p:nvPr/>
          </p:nvSpPr>
          <p:spPr bwMode="auto">
            <a:xfrm>
              <a:off x="551" y="2419"/>
              <a:ext cx="4897" cy="249"/>
            </a:xfrm>
            <a:prstGeom prst="roundRect">
              <a:avLst>
                <a:gd name="adj" fmla="val 21130"/>
              </a:avLst>
            </a:prstGeom>
            <a:gradFill flip="none" rotWithShape="0">
              <a:gsLst>
                <a:gs pos="0">
                  <a:schemeClr val="accent2"/>
                </a:gs>
                <a:gs pos="100000">
                  <a:schemeClr val="accent2"/>
                </a:gs>
                <a:gs pos="50000">
                  <a:schemeClr val="accent1"/>
                </a:gs>
              </a:gsLst>
              <a:lin ang="0" scaled="1"/>
              <a:tileRect/>
            </a:gradFill>
            <a:ln w="19050">
              <a:solidFill>
                <a:schemeClr val="bg1"/>
              </a:solidFill>
              <a:round/>
              <a:headEnd/>
              <a:tailEnd/>
            </a:ln>
          </p:spPr>
          <p:txBody>
            <a:bodyPr anchor="ctr"/>
            <a:lstStyle/>
            <a:p>
              <a:pPr eaLnBrk="0" hangingPunct="0">
                <a:lnSpc>
                  <a:spcPct val="90000"/>
                </a:lnSpc>
                <a:buSzPct val="100000"/>
                <a:defRPr/>
              </a:pPr>
              <a:r>
                <a:rPr lang="da-DK" b="0">
                  <a:solidFill>
                    <a:srgbClr val="FFFFFF"/>
                  </a:solidFill>
                  <a:ea typeface="Verdana" pitchFamily="34" charset="0"/>
                  <a:cs typeface="Verdana" pitchFamily="34" charset="0"/>
                  <a:sym typeface="Verdana" pitchFamily="34" charset="0"/>
                </a:rPr>
                <a:t>Utilisation de l'HbA1c</a:t>
              </a:r>
            </a:p>
          </p:txBody>
        </p:sp>
        <p:sp>
          <p:nvSpPr>
            <p:cNvPr id="36" name="AutoShape 4"/>
            <p:cNvSpPr>
              <a:spLocks noChangeArrowheads="1"/>
            </p:cNvSpPr>
            <p:nvPr/>
          </p:nvSpPr>
          <p:spPr bwMode="auto">
            <a:xfrm>
              <a:off x="551" y="2080"/>
              <a:ext cx="4897" cy="249"/>
            </a:xfrm>
            <a:prstGeom prst="roundRect">
              <a:avLst>
                <a:gd name="adj" fmla="val 21130"/>
              </a:avLst>
            </a:prstGeom>
            <a:gradFill flip="none" rotWithShape="0">
              <a:gsLst>
                <a:gs pos="0">
                  <a:schemeClr val="accent2"/>
                </a:gs>
                <a:gs pos="100000">
                  <a:schemeClr val="accent2"/>
                </a:gs>
                <a:gs pos="50000">
                  <a:schemeClr val="accent1"/>
                </a:gs>
              </a:gsLst>
              <a:lin ang="0" scaled="1"/>
              <a:tileRect/>
            </a:gradFill>
            <a:ln w="19050">
              <a:solidFill>
                <a:schemeClr val="bg1"/>
              </a:solidFill>
              <a:round/>
              <a:headEnd/>
              <a:tailEnd/>
            </a:ln>
          </p:spPr>
          <p:txBody>
            <a:bodyPr anchor="ctr"/>
            <a:lstStyle/>
            <a:p>
              <a:pPr eaLnBrk="0" hangingPunct="0">
                <a:lnSpc>
                  <a:spcPct val="90000"/>
                </a:lnSpc>
                <a:buSzPct val="100000"/>
                <a:defRPr/>
              </a:pPr>
              <a:r>
                <a:rPr lang="da-DK" b="0">
                  <a:solidFill>
                    <a:srgbClr val="FFFFFF"/>
                  </a:solidFill>
                  <a:ea typeface="Verdana" pitchFamily="34" charset="0"/>
                  <a:cs typeface="Verdana" pitchFamily="34" charset="0"/>
                  <a:sym typeface="Verdana" pitchFamily="34" charset="0"/>
                </a:rPr>
                <a:t>Conseils nutritionnels</a:t>
              </a:r>
            </a:p>
          </p:txBody>
        </p:sp>
        <p:sp>
          <p:nvSpPr>
            <p:cNvPr id="37" name="AutoShape 4"/>
            <p:cNvSpPr>
              <a:spLocks noChangeArrowheads="1"/>
            </p:cNvSpPr>
            <p:nvPr/>
          </p:nvSpPr>
          <p:spPr bwMode="auto">
            <a:xfrm>
              <a:off x="551" y="1741"/>
              <a:ext cx="4897" cy="249"/>
            </a:xfrm>
            <a:prstGeom prst="roundRect">
              <a:avLst>
                <a:gd name="adj" fmla="val 21130"/>
              </a:avLst>
            </a:prstGeom>
            <a:gradFill flip="none" rotWithShape="0">
              <a:gsLst>
                <a:gs pos="0">
                  <a:schemeClr val="accent2"/>
                </a:gs>
                <a:gs pos="100000">
                  <a:schemeClr val="accent2"/>
                </a:gs>
                <a:gs pos="50000">
                  <a:schemeClr val="accent1"/>
                </a:gs>
              </a:gsLst>
              <a:lin ang="0" scaled="1"/>
              <a:tileRect/>
            </a:gradFill>
            <a:ln w="19050">
              <a:solidFill>
                <a:schemeClr val="bg1"/>
              </a:solidFill>
              <a:round/>
              <a:headEnd/>
              <a:tailEnd/>
            </a:ln>
          </p:spPr>
          <p:txBody>
            <a:bodyPr anchor="ctr"/>
            <a:lstStyle/>
            <a:p>
              <a:pPr eaLnBrk="0" hangingPunct="0">
                <a:lnSpc>
                  <a:spcPct val="90000"/>
                </a:lnSpc>
                <a:buSzPct val="100000"/>
                <a:defRPr/>
              </a:pPr>
              <a:r>
                <a:rPr lang="da-DK" b="0">
                  <a:solidFill>
                    <a:srgbClr val="FFFFFF"/>
                  </a:solidFill>
                  <a:ea typeface="Verdana" pitchFamily="34" charset="0"/>
                  <a:cs typeface="Verdana" pitchFamily="34" charset="0"/>
                  <a:sym typeface="Verdana" pitchFamily="34" charset="0"/>
                </a:rPr>
                <a:t>Tests de glycémie</a:t>
              </a:r>
            </a:p>
          </p:txBody>
        </p:sp>
        <p:sp>
          <p:nvSpPr>
            <p:cNvPr id="38" name="AutoShape 4"/>
            <p:cNvSpPr>
              <a:spLocks noChangeArrowheads="1"/>
            </p:cNvSpPr>
            <p:nvPr/>
          </p:nvSpPr>
          <p:spPr bwMode="auto">
            <a:xfrm>
              <a:off x="551" y="1401"/>
              <a:ext cx="4897" cy="249"/>
            </a:xfrm>
            <a:prstGeom prst="roundRect">
              <a:avLst>
                <a:gd name="adj" fmla="val 21130"/>
              </a:avLst>
            </a:prstGeom>
            <a:gradFill flip="none" rotWithShape="0">
              <a:gsLst>
                <a:gs pos="0">
                  <a:schemeClr val="accent2"/>
                </a:gs>
                <a:gs pos="100000">
                  <a:schemeClr val="accent2"/>
                </a:gs>
                <a:gs pos="50000">
                  <a:schemeClr val="accent1"/>
                </a:gs>
              </a:gsLst>
              <a:lin ang="0" scaled="1"/>
              <a:tileRect/>
            </a:gradFill>
            <a:ln w="19050">
              <a:solidFill>
                <a:schemeClr val="bg1"/>
              </a:solidFill>
              <a:round/>
              <a:headEnd/>
              <a:tailEnd/>
            </a:ln>
          </p:spPr>
          <p:txBody>
            <a:bodyPr anchor="ctr"/>
            <a:lstStyle/>
            <a:p>
              <a:pPr eaLnBrk="0" hangingPunct="0">
                <a:lnSpc>
                  <a:spcPct val="90000"/>
                </a:lnSpc>
                <a:buSzPct val="100000"/>
                <a:defRPr/>
              </a:pPr>
              <a:r>
                <a:rPr lang="da-DK" b="0">
                  <a:solidFill>
                    <a:srgbClr val="FFFFFF"/>
                  </a:solidFill>
                  <a:ea typeface="Verdana" pitchFamily="34" charset="0"/>
                  <a:cs typeface="Verdana" pitchFamily="34" charset="0"/>
                  <a:sym typeface="Verdana" pitchFamily="34" charset="0"/>
                </a:rPr>
                <a:t>Insulinothérapie</a:t>
              </a:r>
            </a:p>
          </p:txBody>
        </p:sp>
      </p:grpSp>
      <p:sp>
        <p:nvSpPr>
          <p:cNvPr id="20510" name="AutoShape 30"/>
          <p:cNvSpPr>
            <a:spLocks noChangeArrowheads="1"/>
          </p:cNvSpPr>
          <p:nvPr/>
        </p:nvSpPr>
        <p:spPr bwMode="auto">
          <a:xfrm>
            <a:off x="1111250" y="4938713"/>
            <a:ext cx="7572375" cy="409575"/>
          </a:xfrm>
          <a:prstGeom prst="roundRect">
            <a:avLst>
              <a:gd name="adj" fmla="val 16667"/>
            </a:avLst>
          </a:prstGeom>
          <a:gradFill rotWithShape="1">
            <a:gsLst>
              <a:gs pos="0">
                <a:schemeClr val="accent2"/>
              </a:gs>
              <a:gs pos="50000">
                <a:schemeClr val="accent1"/>
              </a:gs>
              <a:gs pos="100000">
                <a:schemeClr val="accent2"/>
              </a:gs>
            </a:gsLst>
            <a:lin ang="0" scaled="1"/>
          </a:gradFill>
          <a:ln w="19050">
            <a:solidFill>
              <a:schemeClr val="bg1"/>
            </a:solidFill>
            <a:round/>
            <a:headEnd/>
            <a:tailEnd/>
          </a:ln>
          <a:effectLst/>
        </p:spPr>
        <p:txBody>
          <a:bodyPr wrap="none" anchor="ctr"/>
          <a:lstStyle/>
          <a:p>
            <a:pPr>
              <a:defRPr/>
            </a:pPr>
            <a:endParaRPr lang="da-DK"/>
          </a:p>
        </p:txBody>
      </p:sp>
      <p:sp>
        <p:nvSpPr>
          <p:cNvPr id="5124" name="Text Box 45"/>
          <p:cNvSpPr txBox="1">
            <a:spLocks noChangeArrowheads="1"/>
          </p:cNvSpPr>
          <p:nvPr/>
        </p:nvSpPr>
        <p:spPr bwMode="auto">
          <a:xfrm>
            <a:off x="1101725" y="4957763"/>
            <a:ext cx="7419975" cy="366712"/>
          </a:xfrm>
          <a:prstGeom prst="rect">
            <a:avLst/>
          </a:prstGeom>
          <a:noFill/>
          <a:ln w="9525">
            <a:noFill/>
            <a:miter lim="800000"/>
            <a:headEnd/>
            <a:tailEnd/>
          </a:ln>
        </p:spPr>
        <p:txBody>
          <a:bodyPr>
            <a:spAutoFit/>
          </a:bodyPr>
          <a:lstStyle/>
          <a:p>
            <a:pPr eaLnBrk="0" hangingPunct="0">
              <a:spcBef>
                <a:spcPct val="50000"/>
              </a:spcBef>
              <a:buSzPct val="100000"/>
            </a:pPr>
            <a:r>
              <a:rPr lang="da-DK" b="0">
                <a:solidFill>
                  <a:srgbClr val="FFFFFF"/>
                </a:solidFill>
                <a:sym typeface="Verdana" pitchFamily="34" charset="0"/>
              </a:rPr>
              <a:t>Surveillance de la croissance des enfants</a:t>
            </a:r>
          </a:p>
        </p:txBody>
      </p:sp>
      <p:sp>
        <p:nvSpPr>
          <p:cNvPr id="5125" name="Text Box 48"/>
          <p:cNvSpPr txBox="1">
            <a:spLocks noChangeArrowheads="1"/>
          </p:cNvSpPr>
          <p:nvPr/>
        </p:nvSpPr>
        <p:spPr bwMode="auto">
          <a:xfrm>
            <a:off x="587375" y="4986338"/>
            <a:ext cx="304800" cy="396875"/>
          </a:xfrm>
          <a:prstGeom prst="rect">
            <a:avLst/>
          </a:prstGeom>
          <a:noFill/>
          <a:ln w="9525">
            <a:noFill/>
            <a:miter lim="800000"/>
            <a:headEnd/>
            <a:tailEnd/>
          </a:ln>
        </p:spPr>
        <p:txBody>
          <a:bodyPr>
            <a:spAutoFit/>
          </a:bodyPr>
          <a:lstStyle/>
          <a:p>
            <a:pPr eaLnBrk="0" hangingPunct="0">
              <a:spcBef>
                <a:spcPct val="50000"/>
              </a:spcBef>
              <a:buSzPct val="100000"/>
            </a:pPr>
            <a:r>
              <a:rPr lang="da-DK" sz="2000">
                <a:solidFill>
                  <a:srgbClr val="009FDA"/>
                </a:solidFill>
                <a:sym typeface="Verdana" pitchFamily="34" charset="0"/>
              </a:rPr>
              <a:t>7</a:t>
            </a:r>
          </a:p>
        </p:txBody>
      </p:sp>
      <p:sp>
        <p:nvSpPr>
          <p:cNvPr id="5126" name="Rectangle 2"/>
          <p:cNvSpPr>
            <a:spLocks noChangeArrowheads="1"/>
          </p:cNvSpPr>
          <p:nvPr/>
        </p:nvSpPr>
        <p:spPr bwMode="auto">
          <a:xfrm>
            <a:off x="476250" y="469900"/>
            <a:ext cx="8128000" cy="801688"/>
          </a:xfrm>
          <a:prstGeom prst="rect">
            <a:avLst/>
          </a:prstGeom>
          <a:noFill/>
          <a:ln w="9525">
            <a:noFill/>
            <a:miter lim="800000"/>
            <a:headEnd/>
            <a:tailEnd/>
          </a:ln>
        </p:spPr>
        <p:txBody>
          <a:bodyPr lIns="0" tIns="0" rIns="0" bIns="0" anchor="ctr"/>
          <a:lstStyle/>
          <a:p>
            <a:pPr algn="ctr">
              <a:buSzPct val="100000"/>
            </a:pPr>
            <a:r>
              <a:rPr lang="da-DK" sz="2800">
                <a:sym typeface="Verdana" pitchFamily="34" charset="0"/>
              </a:rPr>
              <a:t>Programme</a:t>
            </a:r>
          </a:p>
        </p:txBody>
      </p:sp>
      <p:pic>
        <p:nvPicPr>
          <p:cNvPr id="5127" name="Picture 16" descr="cdic.jpg"/>
          <p:cNvPicPr>
            <a:picLocks noChangeAspect="1"/>
          </p:cNvPicPr>
          <p:nvPr/>
        </p:nvPicPr>
        <p:blipFill>
          <a:blip r:embed="rId3"/>
          <a:srcRect/>
          <a:stretch>
            <a:fillRect/>
          </a:stretch>
        </p:blipFill>
        <p:spPr bwMode="auto">
          <a:xfrm>
            <a:off x="593725" y="539750"/>
            <a:ext cx="1419225" cy="75247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565150" y="469900"/>
            <a:ext cx="8099425" cy="801688"/>
          </a:xfrm>
        </p:spPr>
        <p:txBody>
          <a:bodyPr/>
          <a:lstStyle/>
          <a:p>
            <a:pPr eaLnBrk="1" hangingPunct="1"/>
            <a:r>
              <a:rPr lang="da-DK" smtClean="0">
                <a:sym typeface="Verdana" pitchFamily="34" charset="0"/>
              </a:rPr>
              <a:t>Planification des tests (2)</a:t>
            </a:r>
          </a:p>
        </p:txBody>
      </p:sp>
      <p:sp>
        <p:nvSpPr>
          <p:cNvPr id="24579" name="Content Placeholder 2"/>
          <p:cNvSpPr>
            <a:spLocks noGrp="1"/>
          </p:cNvSpPr>
          <p:nvPr>
            <p:ph idx="4294967295"/>
          </p:nvPr>
        </p:nvSpPr>
        <p:spPr/>
        <p:txBody>
          <a:bodyPr/>
          <a:lstStyle/>
          <a:p>
            <a:pPr eaLnBrk="1" hangingPunct="1">
              <a:spcBef>
                <a:spcPct val="0"/>
              </a:spcBef>
              <a:spcAft>
                <a:spcPct val="20000"/>
              </a:spcAft>
              <a:buClr>
                <a:srgbClr val="009FDA"/>
              </a:buClr>
            </a:pPr>
            <a:r>
              <a:rPr lang="da-DK" smtClean="0">
                <a:solidFill>
                  <a:srgbClr val="001965"/>
                </a:solidFill>
                <a:sym typeface="Verdana" pitchFamily="34" charset="0"/>
              </a:rPr>
              <a:t>Les bandelettes coûtent cher</a:t>
            </a:r>
          </a:p>
          <a:p>
            <a:pPr eaLnBrk="1" hangingPunct="1">
              <a:spcBef>
                <a:spcPct val="0"/>
              </a:spcBef>
              <a:spcAft>
                <a:spcPct val="20000"/>
              </a:spcAft>
              <a:buClr>
                <a:srgbClr val="009FDA"/>
              </a:buClr>
            </a:pPr>
            <a:r>
              <a:rPr lang="da-DK" smtClean="0">
                <a:solidFill>
                  <a:srgbClr val="001965"/>
                </a:solidFill>
                <a:sym typeface="Verdana" pitchFamily="34" charset="0"/>
              </a:rPr>
              <a:t>La planification est fixée selon</a:t>
            </a:r>
          </a:p>
          <a:p>
            <a:pPr lvl="1" eaLnBrk="1" hangingPunct="1">
              <a:spcBef>
                <a:spcPct val="0"/>
              </a:spcBef>
              <a:spcAft>
                <a:spcPct val="20000"/>
              </a:spcAft>
              <a:buClr>
                <a:srgbClr val="EE0000"/>
              </a:buClr>
            </a:pPr>
            <a:r>
              <a:rPr lang="da-DK" smtClean="0">
                <a:solidFill>
                  <a:srgbClr val="001965"/>
                </a:solidFill>
                <a:sym typeface="Verdana" pitchFamily="34" charset="0"/>
              </a:rPr>
              <a:t>La disponibilité des bandelettes</a:t>
            </a:r>
          </a:p>
          <a:p>
            <a:pPr lvl="1" eaLnBrk="1" hangingPunct="1">
              <a:spcBef>
                <a:spcPct val="0"/>
              </a:spcBef>
              <a:spcAft>
                <a:spcPct val="20000"/>
              </a:spcAft>
              <a:buClr>
                <a:srgbClr val="EE0000"/>
              </a:buClr>
            </a:pPr>
            <a:r>
              <a:rPr lang="da-DK" smtClean="0">
                <a:solidFill>
                  <a:srgbClr val="001965"/>
                </a:solidFill>
                <a:sym typeface="Verdana" pitchFamily="34" charset="0"/>
              </a:rPr>
              <a:t>Le traitement insulinique</a:t>
            </a:r>
          </a:p>
          <a:p>
            <a:pPr lvl="1" eaLnBrk="1" hangingPunct="1">
              <a:spcBef>
                <a:spcPct val="0"/>
              </a:spcBef>
              <a:spcAft>
                <a:spcPct val="20000"/>
              </a:spcAft>
              <a:buClr>
                <a:srgbClr val="EE0000"/>
              </a:buClr>
            </a:pPr>
            <a:r>
              <a:rPr lang="da-DK" smtClean="0">
                <a:solidFill>
                  <a:srgbClr val="001965"/>
                </a:solidFill>
                <a:sym typeface="Verdana" pitchFamily="34" charset="0"/>
              </a:rPr>
              <a:t>Le niveau de contrôle</a:t>
            </a:r>
          </a:p>
          <a:p>
            <a:pPr lvl="1" eaLnBrk="1" hangingPunct="1">
              <a:spcBef>
                <a:spcPct val="0"/>
              </a:spcBef>
              <a:spcAft>
                <a:spcPct val="20000"/>
              </a:spcAft>
              <a:buClr>
                <a:srgbClr val="EE0000"/>
              </a:buClr>
            </a:pPr>
            <a:r>
              <a:rPr lang="da-DK" smtClean="0">
                <a:solidFill>
                  <a:srgbClr val="001965"/>
                </a:solidFill>
                <a:sym typeface="Verdana" pitchFamily="34" charset="0"/>
              </a:rPr>
              <a:t>Les facteurs liés au patient</a:t>
            </a:r>
          </a:p>
          <a:p>
            <a:pPr eaLnBrk="1" hangingPunct="1">
              <a:spcBef>
                <a:spcPct val="0"/>
              </a:spcBef>
              <a:spcAft>
                <a:spcPct val="20000"/>
              </a:spcAft>
              <a:buClr>
                <a:srgbClr val="009FDA"/>
              </a:buClr>
            </a:pPr>
            <a:r>
              <a:rPr lang="da-DK" smtClean="0">
                <a:solidFill>
                  <a:srgbClr val="001965"/>
                </a:solidFill>
                <a:sym typeface="Verdana" pitchFamily="34" charset="0"/>
              </a:rPr>
              <a:t>Modification de la planification pour obtenir des informations utiles</a:t>
            </a:r>
          </a:p>
          <a:p>
            <a:pPr eaLnBrk="1" hangingPunct="1">
              <a:spcBef>
                <a:spcPct val="0"/>
              </a:spcBef>
              <a:spcAft>
                <a:spcPct val="20000"/>
              </a:spcAft>
              <a:buClr>
                <a:srgbClr val="009FDA"/>
              </a:buClr>
            </a:pPr>
            <a:r>
              <a:rPr lang="da-DK" smtClean="0">
                <a:solidFill>
                  <a:srgbClr val="001965"/>
                </a:solidFill>
                <a:sym typeface="Verdana" pitchFamily="34" charset="0"/>
              </a:rPr>
              <a:t>Les données du patient sur les apports alimentaires et l'insuline sont nécessaires pour que les mesures puissent servir !</a:t>
            </a:r>
          </a:p>
        </p:txBody>
      </p:sp>
      <p:sp>
        <p:nvSpPr>
          <p:cNvPr id="24580" name="Slide Number Placeholder 4"/>
          <p:cNvSpPr>
            <a:spLocks noGrp="1"/>
          </p:cNvSpPr>
          <p:nvPr>
            <p:ph type="sldNum" sz="quarter" idx="11"/>
          </p:nvPr>
        </p:nvSpPr>
        <p:spPr>
          <a:noFill/>
        </p:spPr>
        <p:txBody>
          <a:bodyPr/>
          <a:lstStyle/>
          <a:p>
            <a:pPr eaLnBrk="0" hangingPunct="0">
              <a:buSzPct val="100000"/>
            </a:pPr>
            <a:r>
              <a:rPr lang="da-DK" smtClean="0">
                <a:solidFill>
                  <a:srgbClr val="009FDA"/>
                </a:solidFill>
                <a:sym typeface="Verdana" pitchFamily="34" charset="0"/>
              </a:rPr>
              <a:t>Diapositive n° </a:t>
            </a:r>
            <a:fld id="{7D3CEE46-3CE2-4FC7-87C0-493104856DA2}" type="slidenum">
              <a:rPr lang="da-DK" smtClean="0">
                <a:solidFill>
                  <a:srgbClr val="009FDA"/>
                </a:solidFill>
                <a:sym typeface="Verdana" pitchFamily="34" charset="0"/>
              </a:rPr>
              <a:pPr eaLnBrk="0" hangingPunct="0">
                <a:buSzPct val="100000"/>
              </a:pPr>
              <a:t>20</a:t>
            </a:fld>
            <a:endParaRPr lang="da-DK" smtClean="0">
              <a:solidFill>
                <a:srgbClr val="009FDA"/>
              </a:solidFill>
              <a:sym typeface="Verdana" pitchFamily="34" charset="0"/>
            </a:endParaRPr>
          </a:p>
        </p:txBody>
      </p:sp>
      <p:pic>
        <p:nvPicPr>
          <p:cNvPr id="24581" name="Picture 4" descr="cdic.jpg"/>
          <p:cNvPicPr>
            <a:picLocks noChangeAspect="1"/>
          </p:cNvPicPr>
          <p:nvPr/>
        </p:nvPicPr>
        <p:blipFill>
          <a:blip r:embed="rId3"/>
          <a:srcRect/>
          <a:stretch>
            <a:fillRect/>
          </a:stretch>
        </p:blipFill>
        <p:spPr bwMode="auto">
          <a:xfrm>
            <a:off x="7185025" y="476250"/>
            <a:ext cx="1419225" cy="7524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ftr" sz="quarter" idx="10"/>
          </p:nvPr>
        </p:nvSpPr>
        <p:spPr>
          <a:xfrm>
            <a:off x="395288" y="0"/>
            <a:ext cx="6519862" cy="620713"/>
          </a:xfrm>
          <a:noFill/>
        </p:spPr>
        <p:txBody>
          <a:bodyPr anchor="b"/>
          <a:lstStyle/>
          <a:p>
            <a:pPr eaLnBrk="0" hangingPunct="0">
              <a:buSzPct val="100000"/>
            </a:pPr>
            <a:r>
              <a:rPr lang="da-DK" smtClean="0">
                <a:solidFill>
                  <a:srgbClr val="FFFFFF"/>
                </a:solidFill>
                <a:sym typeface="Verdana" pitchFamily="34" charset="0"/>
              </a:rPr>
              <a:t>Presentation title</a:t>
            </a:r>
          </a:p>
        </p:txBody>
      </p:sp>
      <p:sp>
        <p:nvSpPr>
          <p:cNvPr id="25603" name="Rectangle 5"/>
          <p:cNvSpPr>
            <a:spLocks noGrp="1" noChangeArrowheads="1"/>
          </p:cNvSpPr>
          <p:nvPr>
            <p:ph type="dt" sz="quarter" idx="12"/>
          </p:nvPr>
        </p:nvSpPr>
        <p:spPr>
          <a:xfrm>
            <a:off x="6913563" y="0"/>
            <a:ext cx="1751012" cy="620713"/>
          </a:xfrm>
          <a:noFill/>
        </p:spPr>
        <p:txBody>
          <a:bodyPr anchor="b"/>
          <a:lstStyle/>
          <a:p>
            <a:pPr eaLnBrk="0" hangingPunct="0">
              <a:buSzPct val="100000"/>
            </a:pPr>
            <a:r>
              <a:rPr lang="da-DK" sz="900" smtClean="0">
                <a:solidFill>
                  <a:srgbClr val="009FDA"/>
                </a:solidFill>
                <a:sym typeface="Verdana" pitchFamily="34" charset="0"/>
              </a:rPr>
              <a:t>Date</a:t>
            </a:r>
          </a:p>
        </p:txBody>
      </p:sp>
      <p:sp>
        <p:nvSpPr>
          <p:cNvPr id="25604" name="Rectangle 2"/>
          <p:cNvSpPr>
            <a:spLocks noGrp="1" noChangeArrowheads="1"/>
          </p:cNvSpPr>
          <p:nvPr>
            <p:ph type="ctrTitle" idx="4294967295"/>
          </p:nvPr>
        </p:nvSpPr>
        <p:spPr>
          <a:xfrm>
            <a:off x="468313" y="1700213"/>
            <a:ext cx="2663825" cy="434975"/>
          </a:xfrm>
        </p:spPr>
        <p:txBody>
          <a:bodyPr anchor="b"/>
          <a:lstStyle/>
          <a:p>
            <a:pPr eaLnBrk="1" hangingPunct="1">
              <a:lnSpc>
                <a:spcPct val="85000"/>
              </a:lnSpc>
            </a:pPr>
            <a:r>
              <a:rPr lang="da-DK" sz="1800" smtClean="0">
                <a:sym typeface="Verdana" pitchFamily="34" charset="0"/>
              </a:rPr>
              <a:t>Conseils nutritionnels</a:t>
            </a:r>
          </a:p>
        </p:txBody>
      </p:sp>
      <p:pic>
        <p:nvPicPr>
          <p:cNvPr id="25605" name="Picture 7" descr="cdic.jpg"/>
          <p:cNvPicPr>
            <a:picLocks noChangeAspect="1"/>
          </p:cNvPicPr>
          <p:nvPr/>
        </p:nvPicPr>
        <p:blipFill>
          <a:blip r:embed="rId3"/>
          <a:srcRect/>
          <a:stretch>
            <a:fillRect/>
          </a:stretch>
        </p:blipFill>
        <p:spPr bwMode="auto">
          <a:xfrm>
            <a:off x="468313" y="333375"/>
            <a:ext cx="2314575" cy="1225550"/>
          </a:xfrm>
          <a:prstGeom prst="rect">
            <a:avLst/>
          </a:prstGeom>
          <a:noFill/>
          <a:ln w="9525">
            <a:noFill/>
            <a:miter lim="800000"/>
            <a:headEnd/>
            <a:tailEnd/>
          </a:ln>
        </p:spPr>
      </p:pic>
      <p:pic>
        <p:nvPicPr>
          <p:cNvPr id="25606" name="Picture 7" descr="000006a (Large)"/>
          <p:cNvPicPr>
            <a:picLocks noChangeAspect="1" noChangeArrowheads="1"/>
          </p:cNvPicPr>
          <p:nvPr/>
        </p:nvPicPr>
        <p:blipFill>
          <a:blip r:embed="rId4"/>
          <a:srcRect l="694" t="50417" r="139" b="13889"/>
          <a:stretch>
            <a:fillRect/>
          </a:stretch>
        </p:blipFill>
        <p:spPr bwMode="auto">
          <a:xfrm>
            <a:off x="0" y="2425700"/>
            <a:ext cx="9144000" cy="326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565150" y="469900"/>
            <a:ext cx="8099425" cy="801688"/>
          </a:xfrm>
        </p:spPr>
        <p:txBody>
          <a:bodyPr/>
          <a:lstStyle/>
          <a:p>
            <a:pPr eaLnBrk="1" hangingPunct="1"/>
            <a:r>
              <a:rPr lang="da-DK" smtClean="0">
                <a:sym typeface="Verdana" pitchFamily="34" charset="0"/>
              </a:rPr>
              <a:t>Principes</a:t>
            </a:r>
          </a:p>
        </p:txBody>
      </p:sp>
      <p:sp>
        <p:nvSpPr>
          <p:cNvPr id="26627" name="Content Placeholder 2"/>
          <p:cNvSpPr>
            <a:spLocks noGrp="1"/>
          </p:cNvSpPr>
          <p:nvPr>
            <p:ph idx="4294967295"/>
          </p:nvPr>
        </p:nvSpPr>
        <p:spPr/>
        <p:txBody>
          <a:bodyPr/>
          <a:lstStyle/>
          <a:p>
            <a:pPr eaLnBrk="1" hangingPunct="1">
              <a:spcBef>
                <a:spcPct val="0"/>
              </a:spcBef>
              <a:spcAft>
                <a:spcPct val="20000"/>
              </a:spcAft>
              <a:buClr>
                <a:srgbClr val="009FDA"/>
              </a:buClr>
            </a:pPr>
            <a:r>
              <a:rPr lang="da-DK" smtClean="0">
                <a:solidFill>
                  <a:srgbClr val="001965"/>
                </a:solidFill>
                <a:sym typeface="Verdana" pitchFamily="34" charset="0"/>
              </a:rPr>
              <a:t>Nécessité d'une alimentation saine et équilibrée</a:t>
            </a:r>
          </a:p>
          <a:p>
            <a:pPr eaLnBrk="1" hangingPunct="1">
              <a:spcBef>
                <a:spcPct val="0"/>
              </a:spcBef>
              <a:spcAft>
                <a:spcPct val="20000"/>
              </a:spcAft>
              <a:buClr>
                <a:srgbClr val="009FDA"/>
              </a:buClr>
            </a:pPr>
            <a:r>
              <a:rPr lang="da-DK" smtClean="0">
                <a:solidFill>
                  <a:srgbClr val="001965"/>
                </a:solidFill>
                <a:sym typeface="Verdana" pitchFamily="34" charset="0"/>
              </a:rPr>
              <a:t>Quantités et proportions adaptées à l'âge et au stade de croissance</a:t>
            </a:r>
          </a:p>
          <a:p>
            <a:pPr eaLnBrk="1" hangingPunct="1">
              <a:spcBef>
                <a:spcPct val="0"/>
              </a:spcBef>
              <a:spcAft>
                <a:spcPct val="20000"/>
              </a:spcAft>
              <a:buClr>
                <a:srgbClr val="009FDA"/>
              </a:buClr>
            </a:pPr>
            <a:r>
              <a:rPr lang="da-DK" smtClean="0">
                <a:solidFill>
                  <a:srgbClr val="001965"/>
                </a:solidFill>
                <a:sym typeface="Verdana" pitchFamily="34" charset="0"/>
              </a:rPr>
              <a:t>Teneur en glucides de l'alimentation en accord avec le traitement insulinique</a:t>
            </a:r>
          </a:p>
          <a:p>
            <a:pPr eaLnBrk="1" hangingPunct="1">
              <a:spcBef>
                <a:spcPct val="0"/>
              </a:spcBef>
              <a:spcAft>
                <a:spcPct val="20000"/>
              </a:spcAft>
              <a:buClr>
                <a:srgbClr val="009FDA"/>
              </a:buClr>
            </a:pPr>
            <a:r>
              <a:rPr lang="da-DK" smtClean="0">
                <a:solidFill>
                  <a:srgbClr val="001965"/>
                </a:solidFill>
                <a:sym typeface="Verdana" pitchFamily="34" charset="0"/>
              </a:rPr>
              <a:t>Il est essentiel de comprendre la corrélation entre l'insuline et l'alimentation</a:t>
            </a:r>
          </a:p>
          <a:p>
            <a:pPr eaLnBrk="1" hangingPunct="1">
              <a:spcBef>
                <a:spcPct val="0"/>
              </a:spcBef>
              <a:spcAft>
                <a:spcPct val="20000"/>
              </a:spcAft>
              <a:buClr>
                <a:srgbClr val="009FDA"/>
              </a:buClr>
            </a:pPr>
            <a:r>
              <a:rPr lang="da-DK" smtClean="0">
                <a:solidFill>
                  <a:srgbClr val="001965"/>
                </a:solidFill>
                <a:sym typeface="Verdana" pitchFamily="34" charset="0"/>
              </a:rPr>
              <a:t>Les meilleurs résultats sont obtenus avec l'aide d'un diététicien</a:t>
            </a:r>
          </a:p>
        </p:txBody>
      </p:sp>
      <p:sp>
        <p:nvSpPr>
          <p:cNvPr id="26628" name="Slide Number Placeholder 4"/>
          <p:cNvSpPr>
            <a:spLocks noGrp="1"/>
          </p:cNvSpPr>
          <p:nvPr>
            <p:ph type="sldNum" sz="quarter" idx="11"/>
          </p:nvPr>
        </p:nvSpPr>
        <p:spPr>
          <a:noFill/>
        </p:spPr>
        <p:txBody>
          <a:bodyPr/>
          <a:lstStyle/>
          <a:p>
            <a:pPr eaLnBrk="0" hangingPunct="0">
              <a:buSzPct val="100000"/>
            </a:pPr>
            <a:r>
              <a:rPr lang="da-DK" smtClean="0">
                <a:solidFill>
                  <a:srgbClr val="009FDA"/>
                </a:solidFill>
                <a:sym typeface="Verdana" pitchFamily="34" charset="0"/>
              </a:rPr>
              <a:t>Diapositive n° </a:t>
            </a:r>
            <a:fld id="{5E4C1150-9101-436F-9989-07FA54CA87B1}" type="slidenum">
              <a:rPr lang="da-DK" smtClean="0">
                <a:solidFill>
                  <a:srgbClr val="009FDA"/>
                </a:solidFill>
                <a:sym typeface="Verdana" pitchFamily="34" charset="0"/>
              </a:rPr>
              <a:pPr eaLnBrk="0" hangingPunct="0">
                <a:buSzPct val="100000"/>
              </a:pPr>
              <a:t>22</a:t>
            </a:fld>
            <a:endParaRPr lang="da-DK" smtClean="0">
              <a:solidFill>
                <a:srgbClr val="009FDA"/>
              </a:solidFill>
              <a:sym typeface="Verdana" pitchFamily="34" charset="0"/>
            </a:endParaRPr>
          </a:p>
        </p:txBody>
      </p:sp>
      <p:pic>
        <p:nvPicPr>
          <p:cNvPr id="26629" name="Picture 4" descr="cdic.jpg"/>
          <p:cNvPicPr>
            <a:picLocks noChangeAspect="1"/>
          </p:cNvPicPr>
          <p:nvPr/>
        </p:nvPicPr>
        <p:blipFill>
          <a:blip r:embed="rId3"/>
          <a:srcRect/>
          <a:stretch>
            <a:fillRect/>
          </a:stretch>
        </p:blipFill>
        <p:spPr bwMode="auto">
          <a:xfrm>
            <a:off x="7185025" y="476250"/>
            <a:ext cx="1419225" cy="7524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565150" y="469900"/>
            <a:ext cx="8099425" cy="801688"/>
          </a:xfrm>
        </p:spPr>
        <p:txBody>
          <a:bodyPr/>
          <a:lstStyle/>
          <a:p>
            <a:pPr eaLnBrk="1" hangingPunct="1"/>
            <a:r>
              <a:rPr lang="da-DK" smtClean="0">
                <a:sym typeface="Verdana" pitchFamily="34" charset="0"/>
              </a:rPr>
              <a:t>Interrogatoire alimentaire</a:t>
            </a:r>
          </a:p>
        </p:txBody>
      </p:sp>
      <p:sp>
        <p:nvSpPr>
          <p:cNvPr id="27651" name="Content Placeholder 2"/>
          <p:cNvSpPr>
            <a:spLocks noGrp="1"/>
          </p:cNvSpPr>
          <p:nvPr>
            <p:ph idx="4294967295"/>
          </p:nvPr>
        </p:nvSpPr>
        <p:spPr/>
        <p:txBody>
          <a:bodyPr/>
          <a:lstStyle/>
          <a:p>
            <a:pPr eaLnBrk="1" hangingPunct="1">
              <a:spcBef>
                <a:spcPct val="0"/>
              </a:spcBef>
              <a:spcAft>
                <a:spcPct val="20000"/>
              </a:spcAft>
              <a:buClr>
                <a:srgbClr val="009FDA"/>
              </a:buClr>
            </a:pPr>
            <a:r>
              <a:rPr lang="da-DK" smtClean="0">
                <a:solidFill>
                  <a:srgbClr val="001965"/>
                </a:solidFill>
                <a:sym typeface="Verdana" pitchFamily="34" charset="0"/>
              </a:rPr>
              <a:t>Réalisé au moment du diagnostic</a:t>
            </a:r>
          </a:p>
          <a:p>
            <a:pPr eaLnBrk="1" hangingPunct="1">
              <a:spcBef>
                <a:spcPct val="0"/>
              </a:spcBef>
              <a:spcAft>
                <a:spcPct val="20000"/>
              </a:spcAft>
              <a:buClr>
                <a:srgbClr val="009FDA"/>
              </a:buClr>
            </a:pPr>
            <a:r>
              <a:rPr lang="da-DK" smtClean="0">
                <a:solidFill>
                  <a:srgbClr val="001965"/>
                </a:solidFill>
                <a:sym typeface="Verdana" pitchFamily="34" charset="0"/>
              </a:rPr>
              <a:t>Interrogatoire régulier (annuel)</a:t>
            </a:r>
          </a:p>
          <a:p>
            <a:pPr eaLnBrk="1" hangingPunct="1">
              <a:spcBef>
                <a:spcPct val="0"/>
              </a:spcBef>
              <a:spcAft>
                <a:spcPct val="20000"/>
              </a:spcAft>
              <a:buClr>
                <a:srgbClr val="009FDA"/>
              </a:buClr>
            </a:pPr>
            <a:r>
              <a:rPr lang="da-DK" smtClean="0">
                <a:solidFill>
                  <a:srgbClr val="001965"/>
                </a:solidFill>
                <a:sym typeface="Verdana" pitchFamily="34" charset="0"/>
              </a:rPr>
              <a:t>Alimentation adaptée, quantité appropriée et horaires justes</a:t>
            </a:r>
          </a:p>
          <a:p>
            <a:pPr eaLnBrk="1" hangingPunct="1">
              <a:spcBef>
                <a:spcPct val="0"/>
              </a:spcBef>
              <a:spcAft>
                <a:spcPct val="20000"/>
              </a:spcAft>
              <a:buClr>
                <a:srgbClr val="009FDA"/>
              </a:buClr>
            </a:pPr>
            <a:r>
              <a:rPr lang="da-DK" smtClean="0">
                <a:solidFill>
                  <a:srgbClr val="001965"/>
                </a:solidFill>
                <a:sym typeface="Verdana" pitchFamily="34" charset="0"/>
              </a:rPr>
              <a:t>Interrogatoire sur les habitudes alimentaires, l'activité physique et le traitement insulinique</a:t>
            </a:r>
          </a:p>
          <a:p>
            <a:pPr eaLnBrk="1" hangingPunct="1">
              <a:spcBef>
                <a:spcPct val="0"/>
              </a:spcBef>
              <a:spcAft>
                <a:spcPct val="20000"/>
              </a:spcAft>
              <a:buClr>
                <a:srgbClr val="009FDA"/>
              </a:buClr>
            </a:pPr>
            <a:r>
              <a:rPr lang="da-DK" smtClean="0">
                <a:solidFill>
                  <a:srgbClr val="001965"/>
                </a:solidFill>
                <a:sym typeface="Verdana" pitchFamily="34" charset="0"/>
              </a:rPr>
              <a:t>La croissance et le stade pubertaire influent sur le régime alimentaire</a:t>
            </a:r>
          </a:p>
        </p:txBody>
      </p:sp>
      <p:sp>
        <p:nvSpPr>
          <p:cNvPr id="27652" name="Slide Number Placeholder 4"/>
          <p:cNvSpPr>
            <a:spLocks noGrp="1"/>
          </p:cNvSpPr>
          <p:nvPr>
            <p:ph type="sldNum" sz="quarter" idx="11"/>
          </p:nvPr>
        </p:nvSpPr>
        <p:spPr>
          <a:noFill/>
        </p:spPr>
        <p:txBody>
          <a:bodyPr/>
          <a:lstStyle/>
          <a:p>
            <a:pPr eaLnBrk="0" hangingPunct="0">
              <a:buSzPct val="100000"/>
            </a:pPr>
            <a:r>
              <a:rPr lang="da-DK" smtClean="0">
                <a:solidFill>
                  <a:srgbClr val="009FDA"/>
                </a:solidFill>
                <a:sym typeface="Verdana" pitchFamily="34" charset="0"/>
              </a:rPr>
              <a:t>Diapositive n° </a:t>
            </a:r>
            <a:fld id="{0397BD84-EA9A-4FBD-A0A3-5B86B5D7EFFC}" type="slidenum">
              <a:rPr lang="da-DK" smtClean="0">
                <a:solidFill>
                  <a:srgbClr val="009FDA"/>
                </a:solidFill>
                <a:sym typeface="Verdana" pitchFamily="34" charset="0"/>
              </a:rPr>
              <a:pPr eaLnBrk="0" hangingPunct="0">
                <a:buSzPct val="100000"/>
              </a:pPr>
              <a:t>23</a:t>
            </a:fld>
            <a:endParaRPr lang="da-DK" smtClean="0">
              <a:solidFill>
                <a:srgbClr val="009FDA"/>
              </a:solidFill>
              <a:sym typeface="Verdana" pitchFamily="34" charset="0"/>
            </a:endParaRPr>
          </a:p>
        </p:txBody>
      </p:sp>
      <p:pic>
        <p:nvPicPr>
          <p:cNvPr id="27653" name="Picture 4" descr="cdic.jpg"/>
          <p:cNvPicPr>
            <a:picLocks noChangeAspect="1"/>
          </p:cNvPicPr>
          <p:nvPr/>
        </p:nvPicPr>
        <p:blipFill>
          <a:blip r:embed="rId3"/>
          <a:srcRect/>
          <a:stretch>
            <a:fillRect/>
          </a:stretch>
        </p:blipFill>
        <p:spPr bwMode="auto">
          <a:xfrm>
            <a:off x="7185025" y="476250"/>
            <a:ext cx="1419225" cy="75247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ftr" sz="quarter" idx="10"/>
          </p:nvPr>
        </p:nvSpPr>
        <p:spPr>
          <a:xfrm>
            <a:off x="395288" y="0"/>
            <a:ext cx="6519862" cy="620713"/>
          </a:xfrm>
          <a:noFill/>
        </p:spPr>
        <p:txBody>
          <a:bodyPr anchor="b"/>
          <a:lstStyle/>
          <a:p>
            <a:pPr eaLnBrk="0" hangingPunct="0">
              <a:buSzPct val="100000"/>
            </a:pPr>
            <a:r>
              <a:rPr lang="da-DK" smtClean="0">
                <a:solidFill>
                  <a:srgbClr val="FFFFFF"/>
                </a:solidFill>
                <a:sym typeface="Verdana" pitchFamily="34" charset="0"/>
              </a:rPr>
              <a:t>Presentation title</a:t>
            </a:r>
          </a:p>
        </p:txBody>
      </p:sp>
      <p:sp>
        <p:nvSpPr>
          <p:cNvPr id="28675" name="Rectangle 2"/>
          <p:cNvSpPr>
            <a:spLocks noGrp="1" noChangeArrowheads="1"/>
          </p:cNvSpPr>
          <p:nvPr>
            <p:ph type="ctrTitle" idx="4294967295"/>
          </p:nvPr>
        </p:nvSpPr>
        <p:spPr>
          <a:xfrm>
            <a:off x="395288" y="1844675"/>
            <a:ext cx="1800225" cy="292100"/>
          </a:xfrm>
        </p:spPr>
        <p:txBody>
          <a:bodyPr anchor="t"/>
          <a:lstStyle/>
          <a:p>
            <a:pPr algn="r" eaLnBrk="1" hangingPunct="1">
              <a:lnSpc>
                <a:spcPct val="85000"/>
              </a:lnSpc>
            </a:pPr>
            <a:r>
              <a:rPr lang="da-DK" sz="1800" smtClean="0">
                <a:sym typeface="Verdana" pitchFamily="34" charset="0"/>
              </a:rPr>
              <a:t>Utilisation de l'HbA1c</a:t>
            </a:r>
          </a:p>
        </p:txBody>
      </p:sp>
      <p:pic>
        <p:nvPicPr>
          <p:cNvPr id="28676" name="Picture 7" descr="cdic.jpg"/>
          <p:cNvPicPr>
            <a:picLocks noChangeAspect="1"/>
          </p:cNvPicPr>
          <p:nvPr/>
        </p:nvPicPr>
        <p:blipFill>
          <a:blip r:embed="rId3"/>
          <a:srcRect/>
          <a:stretch>
            <a:fillRect/>
          </a:stretch>
        </p:blipFill>
        <p:spPr bwMode="auto">
          <a:xfrm>
            <a:off x="468313" y="333375"/>
            <a:ext cx="2314575" cy="1225550"/>
          </a:xfrm>
          <a:prstGeom prst="rect">
            <a:avLst/>
          </a:prstGeom>
          <a:noFill/>
          <a:ln w="9525">
            <a:noFill/>
            <a:miter lim="800000"/>
            <a:headEnd/>
            <a:tailEnd/>
          </a:ln>
        </p:spPr>
      </p:pic>
      <p:pic>
        <p:nvPicPr>
          <p:cNvPr id="28677" name="Picture 2"/>
          <p:cNvPicPr>
            <a:picLocks noChangeAspect="1" noChangeArrowheads="1"/>
          </p:cNvPicPr>
          <p:nvPr/>
        </p:nvPicPr>
        <p:blipFill>
          <a:blip r:embed="rId4"/>
          <a:srcRect/>
          <a:stretch>
            <a:fillRect/>
          </a:stretch>
        </p:blipFill>
        <p:spPr bwMode="auto">
          <a:xfrm>
            <a:off x="0" y="2393950"/>
            <a:ext cx="9163050" cy="326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565150" y="469900"/>
            <a:ext cx="8099425" cy="801688"/>
          </a:xfrm>
        </p:spPr>
        <p:txBody>
          <a:bodyPr/>
          <a:lstStyle/>
          <a:p>
            <a:pPr eaLnBrk="1" hangingPunct="1"/>
            <a:r>
              <a:rPr lang="da-DK" smtClean="0">
                <a:sym typeface="Verdana" pitchFamily="34" charset="0"/>
              </a:rPr>
              <a:t>Qu'est-ce que l’HbA1c ?</a:t>
            </a:r>
          </a:p>
        </p:txBody>
      </p:sp>
      <p:sp>
        <p:nvSpPr>
          <p:cNvPr id="29699" name="Content Placeholder 2"/>
          <p:cNvSpPr>
            <a:spLocks noGrp="1"/>
          </p:cNvSpPr>
          <p:nvPr>
            <p:ph idx="4294967295"/>
          </p:nvPr>
        </p:nvSpPr>
        <p:spPr>
          <a:xfrm>
            <a:off x="468313" y="1700213"/>
            <a:ext cx="5824537" cy="3729037"/>
          </a:xfrm>
        </p:spPr>
        <p:txBody>
          <a:bodyPr/>
          <a:lstStyle/>
          <a:p>
            <a:pPr eaLnBrk="1" hangingPunct="1">
              <a:spcBef>
                <a:spcPct val="0"/>
              </a:spcBef>
              <a:spcAft>
                <a:spcPct val="20000"/>
              </a:spcAft>
              <a:buClr>
                <a:srgbClr val="009FDA"/>
              </a:buClr>
            </a:pPr>
            <a:r>
              <a:rPr lang="da-DK" smtClean="0">
                <a:solidFill>
                  <a:srgbClr val="001965"/>
                </a:solidFill>
                <a:sym typeface="Verdana" pitchFamily="34" charset="0"/>
              </a:rPr>
              <a:t>Les globules rouges contiennent de l'hémoglobine (Hb) </a:t>
            </a:r>
          </a:p>
          <a:p>
            <a:pPr eaLnBrk="1" hangingPunct="1">
              <a:spcBef>
                <a:spcPct val="0"/>
              </a:spcBef>
              <a:spcAft>
                <a:spcPct val="20000"/>
              </a:spcAft>
              <a:buClr>
                <a:srgbClr val="009FDA"/>
              </a:buClr>
            </a:pPr>
            <a:r>
              <a:rPr lang="da-DK" smtClean="0">
                <a:solidFill>
                  <a:srgbClr val="001965"/>
                </a:solidFill>
                <a:sym typeface="Verdana" pitchFamily="34" charset="0"/>
              </a:rPr>
              <a:t>Le glucose se fixe sur Hb </a:t>
            </a:r>
            <a:r>
              <a:rPr lang="en-ZA" smtClean="0">
                <a:sym typeface="Symbol" pitchFamily="18" charset="2"/>
              </a:rPr>
              <a:t></a:t>
            </a:r>
            <a:r>
              <a:rPr lang="da-DK" smtClean="0">
                <a:solidFill>
                  <a:srgbClr val="001965"/>
                </a:solidFill>
                <a:sym typeface="Verdana" pitchFamily="34" charset="0"/>
              </a:rPr>
              <a:t> HbA1c</a:t>
            </a:r>
          </a:p>
          <a:p>
            <a:pPr eaLnBrk="1" hangingPunct="1">
              <a:spcBef>
                <a:spcPct val="0"/>
              </a:spcBef>
              <a:spcAft>
                <a:spcPct val="20000"/>
              </a:spcAft>
              <a:buClr>
                <a:srgbClr val="009FDA"/>
              </a:buClr>
            </a:pPr>
            <a:r>
              <a:rPr lang="da-DK" smtClean="0">
                <a:solidFill>
                  <a:srgbClr val="001965"/>
                </a:solidFill>
                <a:sym typeface="Verdana" pitchFamily="34" charset="0"/>
              </a:rPr>
              <a:t>Réaction lente et irréversible</a:t>
            </a:r>
          </a:p>
          <a:p>
            <a:pPr eaLnBrk="1" hangingPunct="1">
              <a:spcBef>
                <a:spcPct val="0"/>
              </a:spcBef>
              <a:spcAft>
                <a:spcPct val="20000"/>
              </a:spcAft>
              <a:buClr>
                <a:srgbClr val="009FDA"/>
              </a:buClr>
            </a:pPr>
            <a:r>
              <a:rPr lang="da-DK" smtClean="0">
                <a:solidFill>
                  <a:srgbClr val="001965"/>
                </a:solidFill>
                <a:sym typeface="Verdana" pitchFamily="34" charset="0"/>
              </a:rPr>
              <a:t>Le niveau d'HbA1c reflète la glycémie moyenne sur une période de 2 à 3 mois</a:t>
            </a:r>
          </a:p>
          <a:p>
            <a:pPr eaLnBrk="1" hangingPunct="1">
              <a:spcBef>
                <a:spcPct val="0"/>
              </a:spcBef>
              <a:spcAft>
                <a:spcPct val="20000"/>
              </a:spcAft>
              <a:buClr>
                <a:srgbClr val="009FDA"/>
              </a:buClr>
            </a:pPr>
            <a:r>
              <a:rPr lang="da-DK" smtClean="0">
                <a:solidFill>
                  <a:srgbClr val="001965"/>
                </a:solidFill>
                <a:sym typeface="Verdana" pitchFamily="34" charset="0"/>
              </a:rPr>
              <a:t>Glycémie élevée = augmentation de l'HbA1c</a:t>
            </a:r>
          </a:p>
          <a:p>
            <a:pPr eaLnBrk="1" hangingPunct="1">
              <a:spcBef>
                <a:spcPct val="0"/>
              </a:spcBef>
              <a:spcAft>
                <a:spcPct val="20000"/>
              </a:spcAft>
              <a:buClr>
                <a:srgbClr val="009FDA"/>
              </a:buClr>
            </a:pPr>
            <a:r>
              <a:rPr lang="da-DK" smtClean="0">
                <a:solidFill>
                  <a:srgbClr val="001965"/>
                </a:solidFill>
                <a:sym typeface="Verdana" pitchFamily="34" charset="0"/>
              </a:rPr>
              <a:t>Personnes non diabétiques : 4 à 6 % (valeurs normales)</a:t>
            </a:r>
          </a:p>
        </p:txBody>
      </p:sp>
      <p:sp>
        <p:nvSpPr>
          <p:cNvPr id="29700" name="Slide Number Placeholder 4"/>
          <p:cNvSpPr>
            <a:spLocks noGrp="1"/>
          </p:cNvSpPr>
          <p:nvPr>
            <p:ph type="sldNum" sz="quarter" idx="11"/>
          </p:nvPr>
        </p:nvSpPr>
        <p:spPr>
          <a:noFill/>
        </p:spPr>
        <p:txBody>
          <a:bodyPr/>
          <a:lstStyle/>
          <a:p>
            <a:pPr eaLnBrk="0" hangingPunct="0">
              <a:buSzPct val="100000"/>
            </a:pPr>
            <a:r>
              <a:rPr lang="da-DK" smtClean="0">
                <a:solidFill>
                  <a:srgbClr val="009FDA"/>
                </a:solidFill>
                <a:sym typeface="Verdana" pitchFamily="34" charset="0"/>
              </a:rPr>
              <a:t>Diapositive n° </a:t>
            </a:r>
            <a:fld id="{0E4CC531-E584-4639-B472-8967F0995D28}" type="slidenum">
              <a:rPr lang="da-DK" smtClean="0">
                <a:solidFill>
                  <a:srgbClr val="009FDA"/>
                </a:solidFill>
                <a:sym typeface="Verdana" pitchFamily="34" charset="0"/>
              </a:rPr>
              <a:pPr eaLnBrk="0" hangingPunct="0">
                <a:buSzPct val="100000"/>
              </a:pPr>
              <a:t>25</a:t>
            </a:fld>
            <a:endParaRPr lang="da-DK" smtClean="0">
              <a:solidFill>
                <a:srgbClr val="009FDA"/>
              </a:solidFill>
              <a:sym typeface="Verdana" pitchFamily="34" charset="0"/>
            </a:endParaRPr>
          </a:p>
        </p:txBody>
      </p:sp>
      <p:pic>
        <p:nvPicPr>
          <p:cNvPr id="29701" name="Picture 4" descr="cdic.jpg"/>
          <p:cNvPicPr>
            <a:picLocks noChangeAspect="1"/>
          </p:cNvPicPr>
          <p:nvPr/>
        </p:nvPicPr>
        <p:blipFill>
          <a:blip r:embed="rId3"/>
          <a:srcRect/>
          <a:stretch>
            <a:fillRect/>
          </a:stretch>
        </p:blipFill>
        <p:spPr bwMode="auto">
          <a:xfrm>
            <a:off x="7185025" y="476250"/>
            <a:ext cx="1419225" cy="752475"/>
          </a:xfrm>
          <a:prstGeom prst="rect">
            <a:avLst/>
          </a:prstGeom>
          <a:noFill/>
          <a:ln w="9525">
            <a:noFill/>
            <a:miter lim="800000"/>
            <a:headEnd/>
            <a:tailEnd/>
          </a:ln>
        </p:spPr>
      </p:pic>
      <p:sp>
        <p:nvSpPr>
          <p:cNvPr id="29702" name="AutoShape 11" descr="Picture1"/>
          <p:cNvSpPr>
            <a:spLocks noChangeAspect="1" noChangeArrowheads="1"/>
          </p:cNvSpPr>
          <p:nvPr/>
        </p:nvSpPr>
        <p:spPr bwMode="auto">
          <a:xfrm>
            <a:off x="6300788" y="1773238"/>
            <a:ext cx="2166937" cy="2878137"/>
          </a:xfrm>
          <a:prstGeom prst="roundRect">
            <a:avLst>
              <a:gd name="adj" fmla="val 16667"/>
            </a:avLst>
          </a:prstGeom>
          <a:blipFill dpi="0" rotWithShape="0">
            <a:blip r:embed="rId4"/>
            <a:srcRect/>
            <a:stretch>
              <a:fillRect/>
            </a:stretch>
          </a:blipFill>
          <a:ln w="9525">
            <a:noFill/>
            <a:round/>
            <a:headEnd/>
            <a:tailEnd/>
          </a:ln>
        </p:spPr>
        <p:txBody>
          <a:bodyPr wrap="none" anchor="ctr"/>
          <a:lstStyle/>
          <a:p>
            <a:endParaRPr lang="fr-F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323850" y="476250"/>
            <a:ext cx="6911975" cy="801688"/>
          </a:xfrm>
        </p:spPr>
        <p:txBody>
          <a:bodyPr/>
          <a:lstStyle/>
          <a:p>
            <a:pPr eaLnBrk="1" hangingPunct="1"/>
            <a:r>
              <a:rPr lang="da-DK" smtClean="0">
                <a:sym typeface="Verdana" pitchFamily="34" charset="0"/>
              </a:rPr>
              <a:t>Quels enseignements pouvons-nous en tirer ?</a:t>
            </a:r>
          </a:p>
        </p:txBody>
      </p:sp>
      <p:sp>
        <p:nvSpPr>
          <p:cNvPr id="30723" name="Content Placeholder 2"/>
          <p:cNvSpPr>
            <a:spLocks noGrp="1"/>
          </p:cNvSpPr>
          <p:nvPr>
            <p:ph sz="half" idx="4294967295"/>
          </p:nvPr>
        </p:nvSpPr>
        <p:spPr>
          <a:xfrm>
            <a:off x="504825" y="1655763"/>
            <a:ext cx="3779838" cy="3673475"/>
          </a:xfrm>
        </p:spPr>
        <p:txBody>
          <a:bodyPr/>
          <a:lstStyle/>
          <a:p>
            <a:pPr eaLnBrk="1" hangingPunct="1">
              <a:spcBef>
                <a:spcPct val="0"/>
              </a:spcBef>
              <a:spcAft>
                <a:spcPct val="20000"/>
              </a:spcAft>
              <a:buClr>
                <a:srgbClr val="009FDA"/>
              </a:buClr>
            </a:pPr>
            <a:r>
              <a:rPr lang="da-DK" smtClean="0">
                <a:solidFill>
                  <a:srgbClr val="001965"/>
                </a:solidFill>
                <a:sym typeface="Verdana" pitchFamily="34" charset="0"/>
              </a:rPr>
              <a:t>Mesure de la glycémie moyenne</a:t>
            </a:r>
          </a:p>
          <a:p>
            <a:pPr eaLnBrk="1" hangingPunct="1">
              <a:spcBef>
                <a:spcPct val="0"/>
              </a:spcBef>
              <a:spcAft>
                <a:spcPct val="20000"/>
              </a:spcAft>
              <a:buClr>
                <a:srgbClr val="009FDA"/>
              </a:buClr>
            </a:pPr>
            <a:r>
              <a:rPr lang="da-DK" smtClean="0">
                <a:solidFill>
                  <a:srgbClr val="001965"/>
                </a:solidFill>
                <a:sym typeface="Verdana" pitchFamily="34" charset="0"/>
              </a:rPr>
              <a:t>Corrélation au risque de complications à long terme</a:t>
            </a:r>
          </a:p>
          <a:p>
            <a:pPr eaLnBrk="1" hangingPunct="1">
              <a:spcBef>
                <a:spcPct val="0"/>
              </a:spcBef>
              <a:spcAft>
                <a:spcPct val="20000"/>
              </a:spcAft>
              <a:buClr>
                <a:srgbClr val="009FDA"/>
              </a:buClr>
            </a:pPr>
            <a:r>
              <a:rPr lang="da-DK" smtClean="0">
                <a:solidFill>
                  <a:srgbClr val="001965"/>
                </a:solidFill>
                <a:sym typeface="Verdana" pitchFamily="34" charset="0"/>
              </a:rPr>
              <a:t>Pour augmenter l'HbA1c, il faut agir</a:t>
            </a:r>
          </a:p>
          <a:p>
            <a:pPr eaLnBrk="1" hangingPunct="1">
              <a:spcBef>
                <a:spcPct val="0"/>
              </a:spcBef>
              <a:spcAft>
                <a:spcPct val="20000"/>
              </a:spcAft>
              <a:buClr>
                <a:srgbClr val="009FDA"/>
              </a:buClr>
            </a:pPr>
            <a:r>
              <a:rPr lang="da-DK" smtClean="0">
                <a:solidFill>
                  <a:srgbClr val="001965"/>
                </a:solidFill>
                <a:sym typeface="Verdana" pitchFamily="34" charset="0"/>
              </a:rPr>
              <a:t>Niveau idéal d'HbA1c &lt; 6,5 %</a:t>
            </a:r>
          </a:p>
        </p:txBody>
      </p:sp>
      <p:sp>
        <p:nvSpPr>
          <p:cNvPr id="30724" name="Slide Number Placeholder 4"/>
          <p:cNvSpPr>
            <a:spLocks noGrp="1"/>
          </p:cNvSpPr>
          <p:nvPr>
            <p:ph type="sldNum" sz="quarter" idx="11"/>
          </p:nvPr>
        </p:nvSpPr>
        <p:spPr>
          <a:noFill/>
        </p:spPr>
        <p:txBody>
          <a:bodyPr/>
          <a:lstStyle/>
          <a:p>
            <a:pPr eaLnBrk="0" hangingPunct="0">
              <a:buSzPct val="100000"/>
            </a:pPr>
            <a:r>
              <a:rPr lang="da-DK" smtClean="0">
                <a:solidFill>
                  <a:srgbClr val="009FDA"/>
                </a:solidFill>
                <a:sym typeface="Verdana" pitchFamily="34" charset="0"/>
              </a:rPr>
              <a:t>Diapositive n° </a:t>
            </a:r>
            <a:fld id="{03FD5779-78CC-4741-A349-BC557F1E4C8D}" type="slidenum">
              <a:rPr lang="da-DK" smtClean="0">
                <a:solidFill>
                  <a:srgbClr val="009FDA"/>
                </a:solidFill>
                <a:sym typeface="Verdana" pitchFamily="34" charset="0"/>
              </a:rPr>
              <a:pPr eaLnBrk="0" hangingPunct="0">
                <a:buSzPct val="100000"/>
              </a:pPr>
              <a:t>26</a:t>
            </a:fld>
            <a:endParaRPr lang="da-DK" smtClean="0">
              <a:solidFill>
                <a:srgbClr val="009FDA"/>
              </a:solidFill>
              <a:sym typeface="Verdana" pitchFamily="34" charset="0"/>
            </a:endParaRPr>
          </a:p>
        </p:txBody>
      </p:sp>
      <p:sp>
        <p:nvSpPr>
          <p:cNvPr id="30725" name="Text Box 8"/>
          <p:cNvSpPr txBox="1">
            <a:spLocks noChangeArrowheads="1"/>
          </p:cNvSpPr>
          <p:nvPr/>
        </p:nvSpPr>
        <p:spPr bwMode="auto">
          <a:xfrm>
            <a:off x="7072313" y="2003425"/>
            <a:ext cx="1660525" cy="366713"/>
          </a:xfrm>
          <a:prstGeom prst="rect">
            <a:avLst/>
          </a:prstGeom>
          <a:noFill/>
          <a:ln w="9525">
            <a:noFill/>
            <a:miter lim="800000"/>
            <a:headEnd/>
            <a:tailEnd/>
          </a:ln>
        </p:spPr>
        <p:txBody>
          <a:bodyPr wrap="none">
            <a:spAutoFit/>
          </a:bodyPr>
          <a:lstStyle/>
          <a:p>
            <a:pPr eaLnBrk="0" hangingPunct="0">
              <a:buSzPct val="100000"/>
            </a:pPr>
            <a:r>
              <a:rPr lang="da-DK">
                <a:sym typeface="Verdana" pitchFamily="34" charset="0"/>
              </a:rPr>
              <a:t>fix slide pix</a:t>
            </a:r>
          </a:p>
        </p:txBody>
      </p:sp>
      <p:pic>
        <p:nvPicPr>
          <p:cNvPr id="30727" name="Picture 12"/>
          <p:cNvPicPr>
            <a:picLocks noChangeArrowheads="1"/>
          </p:cNvPicPr>
          <p:nvPr/>
        </p:nvPicPr>
        <p:blipFill>
          <a:blip r:embed="rId3"/>
          <a:srcRect/>
          <a:stretch>
            <a:fillRect/>
          </a:stretch>
        </p:blipFill>
        <p:spPr bwMode="auto">
          <a:xfrm>
            <a:off x="4284663" y="1905000"/>
            <a:ext cx="4391025" cy="3684588"/>
          </a:xfrm>
          <a:prstGeom prst="rect">
            <a:avLst/>
          </a:prstGeom>
          <a:noFill/>
          <a:ln w="9525">
            <a:noFill/>
            <a:miter lim="800000"/>
            <a:headEnd/>
            <a:tailEnd/>
          </a:ln>
        </p:spPr>
      </p:pic>
      <p:pic>
        <p:nvPicPr>
          <p:cNvPr id="30728" name="Picture 4" descr="cdic.jpg"/>
          <p:cNvPicPr>
            <a:picLocks noChangeAspect="1"/>
          </p:cNvPicPr>
          <p:nvPr/>
        </p:nvPicPr>
        <p:blipFill>
          <a:blip r:embed="rId4"/>
          <a:srcRect/>
          <a:stretch>
            <a:fillRect/>
          </a:stretch>
        </p:blipFill>
        <p:spPr bwMode="auto">
          <a:xfrm>
            <a:off x="7185025" y="476250"/>
            <a:ext cx="1419225" cy="75247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95288" y="549275"/>
            <a:ext cx="6769100" cy="801688"/>
          </a:xfrm>
        </p:spPr>
        <p:txBody>
          <a:bodyPr/>
          <a:lstStyle/>
          <a:p>
            <a:pPr eaLnBrk="1" hangingPunct="1"/>
            <a:r>
              <a:rPr lang="da-DK" smtClean="0">
                <a:sym typeface="Verdana" pitchFamily="34" charset="0"/>
              </a:rPr>
              <a:t>A1C et glycémie moyenne estimée</a:t>
            </a:r>
          </a:p>
        </p:txBody>
      </p:sp>
      <p:pic>
        <p:nvPicPr>
          <p:cNvPr id="31747" name="Picture 5" descr="EAG vs A1c"/>
          <p:cNvPicPr>
            <a:picLocks noChangeAspect="1" noChangeArrowheads="1"/>
          </p:cNvPicPr>
          <p:nvPr/>
        </p:nvPicPr>
        <p:blipFill>
          <a:blip r:embed="rId3"/>
          <a:srcRect/>
          <a:stretch>
            <a:fillRect/>
          </a:stretch>
        </p:blipFill>
        <p:spPr bwMode="auto">
          <a:xfrm>
            <a:off x="2411413" y="1484313"/>
            <a:ext cx="4992687" cy="4165600"/>
          </a:xfrm>
          <a:prstGeom prst="rect">
            <a:avLst/>
          </a:prstGeom>
          <a:noFill/>
          <a:ln w="9525">
            <a:noFill/>
            <a:miter lim="800000"/>
            <a:headEnd/>
            <a:tailEnd/>
          </a:ln>
        </p:spPr>
      </p:pic>
      <p:pic>
        <p:nvPicPr>
          <p:cNvPr id="31748" name="Picture 4" descr="cdic.jpg"/>
          <p:cNvPicPr>
            <a:picLocks noChangeAspect="1"/>
          </p:cNvPicPr>
          <p:nvPr/>
        </p:nvPicPr>
        <p:blipFill>
          <a:blip r:embed="rId4"/>
          <a:srcRect/>
          <a:stretch>
            <a:fillRect/>
          </a:stretch>
        </p:blipFill>
        <p:spPr bwMode="auto">
          <a:xfrm>
            <a:off x="7185025" y="476250"/>
            <a:ext cx="1419225" cy="75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tmp_img"/>
          <p:cNvPicPr>
            <a:picLocks noChangeAspect="1" noChangeArrowheads="1"/>
          </p:cNvPicPr>
          <p:nvPr/>
        </p:nvPicPr>
        <p:blipFill>
          <a:blip r:embed="rId4"/>
          <a:srcRect/>
          <a:stretch>
            <a:fillRect/>
          </a:stretch>
        </p:blipFill>
        <p:spPr bwMode="auto">
          <a:xfrm>
            <a:off x="0" y="549275"/>
            <a:ext cx="9144000" cy="6308725"/>
          </a:xfrm>
          <a:prstGeom prst="rect">
            <a:avLst/>
          </a:prstGeom>
          <a:noFill/>
          <a:ln w="9525">
            <a:noFill/>
            <a:miter lim="800000"/>
            <a:headEnd/>
            <a:tailEnd/>
          </a:ln>
        </p:spPr>
      </p:pic>
      <p:sp>
        <p:nvSpPr>
          <p:cNvPr id="32771" name="Text Box 3"/>
          <p:cNvSpPr txBox="1">
            <a:spLocks noChangeArrowheads="1"/>
          </p:cNvSpPr>
          <p:nvPr/>
        </p:nvSpPr>
        <p:spPr bwMode="auto">
          <a:xfrm>
            <a:off x="138113" y="6589713"/>
            <a:ext cx="1870075" cy="219075"/>
          </a:xfrm>
          <a:prstGeom prst="rect">
            <a:avLst/>
          </a:prstGeom>
          <a:noFill/>
          <a:ln w="9525">
            <a:noFill/>
            <a:miter lim="800000"/>
            <a:headEnd/>
            <a:tailEnd/>
          </a:ln>
        </p:spPr>
        <p:txBody>
          <a:bodyPr lIns="82058" tIns="41029" rIns="82058" bIns="41029">
            <a:spAutoFit/>
          </a:bodyPr>
          <a:lstStyle/>
          <a:p>
            <a:pPr eaLnBrk="0" hangingPunct="0">
              <a:buSzPct val="100000"/>
            </a:pPr>
            <a:fld id="{CFD03A34-6371-4620-A23A-753CE773D7DD}" type="slidenum">
              <a:rPr lang="da-DK" sz="900" b="0">
                <a:solidFill>
                  <a:srgbClr val="FFFFFF"/>
                </a:solidFill>
                <a:latin typeface="Arial" charset="0"/>
                <a:sym typeface="Verdana" pitchFamily="34" charset="0"/>
              </a:rPr>
              <a:pPr eaLnBrk="0" hangingPunct="0">
                <a:buSzPct val="100000"/>
              </a:pPr>
              <a:t>28</a:t>
            </a:fld>
            <a:endParaRPr lang="da-DK" sz="900" b="0">
              <a:solidFill>
                <a:srgbClr val="FFFFFF"/>
              </a:solidFill>
              <a:latin typeface="Arial" charset="0"/>
              <a:sym typeface="Verdana" pitchFamily="34" charset="0"/>
            </a:endParaRPr>
          </a:p>
        </p:txBody>
      </p:sp>
      <p:pic>
        <p:nvPicPr>
          <p:cNvPr id="32772" name="Picture 4" descr="cdic.jpg"/>
          <p:cNvPicPr>
            <a:picLocks noChangeAspect="1"/>
          </p:cNvPicPr>
          <p:nvPr/>
        </p:nvPicPr>
        <p:blipFill>
          <a:blip r:embed="rId5"/>
          <a:srcRect/>
          <a:stretch>
            <a:fillRect/>
          </a:stretch>
        </p:blipFill>
        <p:spPr bwMode="auto">
          <a:xfrm>
            <a:off x="7185025" y="476250"/>
            <a:ext cx="1419225" cy="75247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ftr" sz="quarter" idx="10"/>
          </p:nvPr>
        </p:nvSpPr>
        <p:spPr>
          <a:xfrm>
            <a:off x="395288" y="0"/>
            <a:ext cx="6519862" cy="620713"/>
          </a:xfrm>
          <a:noFill/>
        </p:spPr>
        <p:txBody>
          <a:bodyPr anchor="b"/>
          <a:lstStyle/>
          <a:p>
            <a:pPr eaLnBrk="0" hangingPunct="0">
              <a:buSzPct val="100000"/>
            </a:pPr>
            <a:r>
              <a:rPr lang="da-DK" smtClean="0">
                <a:solidFill>
                  <a:srgbClr val="FFFFFF"/>
                </a:solidFill>
                <a:sym typeface="Verdana" pitchFamily="34" charset="0"/>
              </a:rPr>
              <a:t>Presentation title</a:t>
            </a:r>
          </a:p>
        </p:txBody>
      </p:sp>
      <p:sp>
        <p:nvSpPr>
          <p:cNvPr id="33795" name="Rectangle 2"/>
          <p:cNvSpPr>
            <a:spLocks noGrp="1" noChangeArrowheads="1"/>
          </p:cNvSpPr>
          <p:nvPr>
            <p:ph type="ctrTitle" idx="4294967295"/>
          </p:nvPr>
        </p:nvSpPr>
        <p:spPr>
          <a:xfrm>
            <a:off x="468313" y="1916113"/>
            <a:ext cx="3529012" cy="287337"/>
          </a:xfrm>
        </p:spPr>
        <p:txBody>
          <a:bodyPr anchor="t"/>
          <a:lstStyle/>
          <a:p>
            <a:pPr eaLnBrk="1" hangingPunct="1">
              <a:lnSpc>
                <a:spcPct val="85000"/>
              </a:lnSpc>
            </a:pPr>
            <a:r>
              <a:rPr lang="da-DK" sz="1800" smtClean="0">
                <a:sym typeface="Verdana" pitchFamily="34" charset="0"/>
              </a:rPr>
              <a:t>Indicateurs de qualité des soins</a:t>
            </a:r>
          </a:p>
        </p:txBody>
      </p:sp>
      <p:pic>
        <p:nvPicPr>
          <p:cNvPr id="33796" name="Picture 7" descr="cdic.jpg"/>
          <p:cNvPicPr>
            <a:picLocks noChangeAspect="1"/>
          </p:cNvPicPr>
          <p:nvPr/>
        </p:nvPicPr>
        <p:blipFill>
          <a:blip r:embed="rId3"/>
          <a:srcRect/>
          <a:stretch>
            <a:fillRect/>
          </a:stretch>
        </p:blipFill>
        <p:spPr bwMode="auto">
          <a:xfrm>
            <a:off x="468313" y="333375"/>
            <a:ext cx="2314575" cy="1225550"/>
          </a:xfrm>
          <a:prstGeom prst="rect">
            <a:avLst/>
          </a:prstGeom>
          <a:noFill/>
          <a:ln w="9525">
            <a:noFill/>
            <a:miter lim="800000"/>
            <a:headEnd/>
            <a:tailEnd/>
          </a:ln>
        </p:spPr>
      </p:pic>
      <p:pic>
        <p:nvPicPr>
          <p:cNvPr id="33797" name="Picture 2"/>
          <p:cNvPicPr>
            <a:picLocks noChangeAspect="1" noChangeArrowheads="1"/>
          </p:cNvPicPr>
          <p:nvPr/>
        </p:nvPicPr>
        <p:blipFill>
          <a:blip r:embed="rId4"/>
          <a:srcRect/>
          <a:stretch>
            <a:fillRect/>
          </a:stretch>
        </p:blipFill>
        <p:spPr bwMode="auto">
          <a:xfrm>
            <a:off x="0" y="2393950"/>
            <a:ext cx="9163050" cy="326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565150" y="469900"/>
            <a:ext cx="8099425" cy="801688"/>
          </a:xfrm>
        </p:spPr>
        <p:txBody>
          <a:bodyPr/>
          <a:lstStyle/>
          <a:p>
            <a:pPr eaLnBrk="1" hangingPunct="1"/>
            <a:r>
              <a:rPr lang="da-DK" smtClean="0">
                <a:sym typeface="Verdana" pitchFamily="34" charset="0"/>
              </a:rPr>
              <a:t>Principes de la prise en charge</a:t>
            </a:r>
          </a:p>
        </p:txBody>
      </p:sp>
      <p:sp>
        <p:nvSpPr>
          <p:cNvPr id="6147" name="Content Placeholder 2"/>
          <p:cNvSpPr>
            <a:spLocks noGrp="1"/>
          </p:cNvSpPr>
          <p:nvPr>
            <p:ph idx="4294967295"/>
          </p:nvPr>
        </p:nvSpPr>
        <p:spPr>
          <a:xfrm>
            <a:off x="611188" y="1700213"/>
            <a:ext cx="8180387" cy="3795712"/>
          </a:xfrm>
        </p:spPr>
        <p:txBody>
          <a:bodyPr/>
          <a:lstStyle/>
          <a:p>
            <a:pPr eaLnBrk="1" hangingPunct="1">
              <a:spcAft>
                <a:spcPct val="15000"/>
              </a:spcAft>
              <a:buClr>
                <a:srgbClr val="009FDA"/>
              </a:buClr>
            </a:pPr>
            <a:r>
              <a:rPr lang="da-DK" smtClean="0">
                <a:solidFill>
                  <a:srgbClr val="001965"/>
                </a:solidFill>
                <a:sym typeface="Verdana" pitchFamily="34" charset="0"/>
              </a:rPr>
              <a:t>Les objectifs de la prise en charge sont :</a:t>
            </a:r>
          </a:p>
          <a:p>
            <a:pPr lvl="1" eaLnBrk="1" hangingPunct="1">
              <a:spcAft>
                <a:spcPct val="15000"/>
              </a:spcAft>
              <a:buClr>
                <a:srgbClr val="FA0000"/>
              </a:buClr>
            </a:pPr>
            <a:r>
              <a:rPr lang="da-DK" smtClean="0">
                <a:solidFill>
                  <a:srgbClr val="001965"/>
                </a:solidFill>
                <a:sym typeface="Verdana" pitchFamily="34" charset="0"/>
              </a:rPr>
              <a:t>La suppression des symptômes</a:t>
            </a:r>
          </a:p>
          <a:p>
            <a:pPr lvl="1" eaLnBrk="1" hangingPunct="1">
              <a:spcAft>
                <a:spcPct val="15000"/>
              </a:spcAft>
              <a:buClr>
                <a:srgbClr val="FA0000"/>
              </a:buClr>
            </a:pPr>
            <a:r>
              <a:rPr lang="da-DK" smtClean="0">
                <a:solidFill>
                  <a:srgbClr val="001965"/>
                </a:solidFill>
                <a:sym typeface="Verdana" pitchFamily="34" charset="0"/>
              </a:rPr>
              <a:t>La prévention des complications aiguës</a:t>
            </a:r>
          </a:p>
          <a:p>
            <a:pPr lvl="2" eaLnBrk="1" hangingPunct="1">
              <a:spcAft>
                <a:spcPct val="15000"/>
              </a:spcAft>
              <a:buClr>
                <a:srgbClr val="001965"/>
              </a:buClr>
            </a:pPr>
            <a:r>
              <a:rPr lang="da-DK" smtClean="0">
                <a:solidFill>
                  <a:srgbClr val="001965"/>
                </a:solidFill>
                <a:sym typeface="Verdana" pitchFamily="34" charset="0"/>
              </a:rPr>
              <a:t>L'hypoglycémie</a:t>
            </a:r>
          </a:p>
          <a:p>
            <a:pPr lvl="2" eaLnBrk="1" hangingPunct="1">
              <a:spcAft>
                <a:spcPct val="15000"/>
              </a:spcAft>
              <a:buClr>
                <a:srgbClr val="001965"/>
              </a:buClr>
            </a:pPr>
            <a:r>
              <a:rPr lang="da-DK" smtClean="0">
                <a:solidFill>
                  <a:srgbClr val="001965"/>
                </a:solidFill>
                <a:sym typeface="Verdana" pitchFamily="34" charset="0"/>
              </a:rPr>
              <a:t>L’acidocétose diabétique</a:t>
            </a:r>
          </a:p>
          <a:p>
            <a:pPr lvl="1" eaLnBrk="1" hangingPunct="1">
              <a:spcAft>
                <a:spcPct val="15000"/>
              </a:spcAft>
              <a:buClr>
                <a:srgbClr val="FA0000"/>
              </a:buClr>
            </a:pPr>
            <a:r>
              <a:rPr lang="da-DK" smtClean="0">
                <a:solidFill>
                  <a:srgbClr val="001965"/>
                </a:solidFill>
                <a:sym typeface="Verdana" pitchFamily="34" charset="0"/>
              </a:rPr>
              <a:t>La croissance optimale et le développement pubertaire</a:t>
            </a:r>
          </a:p>
          <a:p>
            <a:pPr lvl="1" eaLnBrk="1" hangingPunct="1">
              <a:spcAft>
                <a:spcPct val="15000"/>
              </a:spcAft>
              <a:buClr>
                <a:srgbClr val="FA0000"/>
              </a:buClr>
            </a:pPr>
            <a:r>
              <a:rPr lang="da-DK" smtClean="0">
                <a:solidFill>
                  <a:srgbClr val="001965"/>
                </a:solidFill>
                <a:sym typeface="Verdana" pitchFamily="34" charset="0"/>
              </a:rPr>
              <a:t>Garantir à l'enfant une bonne adaptation psycho-sociale et un bon fonctionnement</a:t>
            </a:r>
          </a:p>
          <a:p>
            <a:pPr lvl="1" eaLnBrk="1" hangingPunct="1">
              <a:spcAft>
                <a:spcPct val="15000"/>
              </a:spcAft>
              <a:buClr>
                <a:srgbClr val="FA0000"/>
              </a:buClr>
            </a:pPr>
            <a:r>
              <a:rPr lang="da-DK" smtClean="0">
                <a:solidFill>
                  <a:srgbClr val="001965"/>
                </a:solidFill>
                <a:sym typeface="Verdana" pitchFamily="34" charset="0"/>
              </a:rPr>
              <a:t>La prévention des complications à long terme</a:t>
            </a:r>
          </a:p>
        </p:txBody>
      </p:sp>
      <p:sp>
        <p:nvSpPr>
          <p:cNvPr id="6148" name="Slide Number Placeholder 4"/>
          <p:cNvSpPr>
            <a:spLocks noGrp="1"/>
          </p:cNvSpPr>
          <p:nvPr>
            <p:ph type="sldNum" sz="quarter" idx="11"/>
          </p:nvPr>
        </p:nvSpPr>
        <p:spPr>
          <a:noFill/>
        </p:spPr>
        <p:txBody>
          <a:bodyPr/>
          <a:lstStyle/>
          <a:p>
            <a:pPr eaLnBrk="0" hangingPunct="0">
              <a:buSzPct val="100000"/>
            </a:pPr>
            <a:r>
              <a:rPr lang="da-DK" smtClean="0">
                <a:solidFill>
                  <a:srgbClr val="009FDA"/>
                </a:solidFill>
                <a:sym typeface="Verdana" pitchFamily="34" charset="0"/>
              </a:rPr>
              <a:t>Diapositive n° </a:t>
            </a:r>
            <a:fld id="{00B2289B-4762-448B-919C-3B36E6E192E5}" type="slidenum">
              <a:rPr lang="da-DK" smtClean="0">
                <a:solidFill>
                  <a:srgbClr val="009FDA"/>
                </a:solidFill>
                <a:sym typeface="Verdana" pitchFamily="34" charset="0"/>
              </a:rPr>
              <a:pPr eaLnBrk="0" hangingPunct="0">
                <a:buSzPct val="100000"/>
              </a:pPr>
              <a:t>3</a:t>
            </a:fld>
            <a:endParaRPr lang="da-DK" smtClean="0">
              <a:solidFill>
                <a:srgbClr val="009FDA"/>
              </a:solidFill>
              <a:sym typeface="Verdana" pitchFamily="34" charset="0"/>
            </a:endParaRPr>
          </a:p>
        </p:txBody>
      </p:sp>
      <p:pic>
        <p:nvPicPr>
          <p:cNvPr id="6149" name="Picture 4" descr="cdic.jpg"/>
          <p:cNvPicPr>
            <a:picLocks noChangeAspect="1"/>
          </p:cNvPicPr>
          <p:nvPr/>
        </p:nvPicPr>
        <p:blipFill>
          <a:blip r:embed="rId3"/>
          <a:srcRect/>
          <a:stretch>
            <a:fillRect/>
          </a:stretch>
        </p:blipFill>
        <p:spPr bwMode="auto">
          <a:xfrm>
            <a:off x="7185025" y="476250"/>
            <a:ext cx="1419225" cy="75247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565150" y="469900"/>
            <a:ext cx="8099425" cy="801688"/>
          </a:xfrm>
        </p:spPr>
        <p:txBody>
          <a:bodyPr/>
          <a:lstStyle/>
          <a:p>
            <a:pPr eaLnBrk="1" hangingPunct="1"/>
            <a:r>
              <a:rPr lang="da-DK" smtClean="0">
                <a:sym typeface="Verdana" pitchFamily="34" charset="0"/>
              </a:rPr>
              <a:t>Indicateurs relatifs au patient</a:t>
            </a:r>
          </a:p>
        </p:txBody>
      </p:sp>
      <p:graphicFrame>
        <p:nvGraphicFramePr>
          <p:cNvPr id="32810" name="Group 42"/>
          <p:cNvGraphicFramePr>
            <a:graphicFrameLocks noGrp="1"/>
          </p:cNvGraphicFramePr>
          <p:nvPr>
            <p:ph idx="4294967295"/>
          </p:nvPr>
        </p:nvGraphicFramePr>
        <p:xfrm>
          <a:off x="468313" y="1484313"/>
          <a:ext cx="8186737" cy="4898093"/>
        </p:xfrm>
        <a:graphic>
          <a:graphicData uri="http://schemas.openxmlformats.org/drawingml/2006/table">
            <a:tbl>
              <a:tblPr/>
              <a:tblGrid>
                <a:gridCol w="2447925"/>
                <a:gridCol w="5738812"/>
              </a:tblGrid>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1" i="0" u="none" strike="noStrike" cap="none" normalizeH="0" baseline="0" smtClean="0">
                          <a:ln>
                            <a:noFill/>
                          </a:ln>
                          <a:solidFill>
                            <a:srgbClr val="FFFFFF"/>
                          </a:solidFill>
                          <a:effectLst/>
                          <a:latin typeface="Verdana" pitchFamily="34" charset="0"/>
                          <a:ea typeface="Verdana" pitchFamily="34" charset="0"/>
                          <a:cs typeface="Verdana" pitchFamily="34" charset="0"/>
                          <a:sym typeface="Verdana" pitchFamily="34" charset="0"/>
                        </a:rPr>
                        <a:t>Indicateur</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1" i="0" u="none" strike="noStrike" cap="none" normalizeH="0" baseline="0" smtClean="0">
                          <a:ln>
                            <a:noFill/>
                          </a:ln>
                          <a:solidFill>
                            <a:srgbClr val="FFFFFF"/>
                          </a:solidFill>
                          <a:effectLst/>
                          <a:latin typeface="Verdana" pitchFamily="34" charset="0"/>
                          <a:ea typeface="Verdana" pitchFamily="34" charset="0"/>
                          <a:cs typeface="Verdana" pitchFamily="34" charset="0"/>
                          <a:sym typeface="Verdana" pitchFamily="34" charset="0"/>
                        </a:rPr>
                        <a:t>Mesures</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smtClean="0">
                          <a:ln>
                            <a:noFill/>
                          </a:ln>
                          <a:solidFill>
                            <a:srgbClr val="000000"/>
                          </a:solidFill>
                          <a:effectLst/>
                          <a:latin typeface="Verdana" pitchFamily="34" charset="0"/>
                          <a:ea typeface="Verdana" pitchFamily="34" charset="0"/>
                          <a:cs typeface="Verdana" pitchFamily="34" charset="0"/>
                          <a:sym typeface="Verdana" pitchFamily="34" charset="0"/>
                        </a:rPr>
                        <a:t>Croissance</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smtClean="0">
                          <a:ln>
                            <a:noFill/>
                          </a:ln>
                          <a:solidFill>
                            <a:srgbClr val="000000"/>
                          </a:solidFill>
                          <a:effectLst/>
                          <a:latin typeface="Verdana" pitchFamily="34" charset="0"/>
                          <a:ea typeface="Verdana" pitchFamily="34" charset="0"/>
                          <a:cs typeface="Verdana" pitchFamily="34" charset="0"/>
                          <a:sym typeface="Verdana" pitchFamily="34" charset="0"/>
                        </a:rPr>
                        <a:t>Taille, poids et IMC</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6FF"/>
                    </a:solid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smtClean="0">
                          <a:ln>
                            <a:noFill/>
                          </a:ln>
                          <a:solidFill>
                            <a:srgbClr val="000000"/>
                          </a:solidFill>
                          <a:effectLst/>
                          <a:latin typeface="Verdana" pitchFamily="34" charset="0"/>
                          <a:ea typeface="Verdana" pitchFamily="34" charset="0"/>
                          <a:cs typeface="Verdana" pitchFamily="34" charset="0"/>
                          <a:sym typeface="Verdana" pitchFamily="34" charset="0"/>
                        </a:rPr>
                        <a:t>Puberté</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smtClean="0">
                          <a:ln>
                            <a:noFill/>
                          </a:ln>
                          <a:solidFill>
                            <a:srgbClr val="000000"/>
                          </a:solidFill>
                          <a:effectLst/>
                          <a:latin typeface="Verdana" pitchFamily="34" charset="0"/>
                          <a:ea typeface="Verdana" pitchFamily="34" charset="0"/>
                          <a:cs typeface="Verdana" pitchFamily="34" charset="0"/>
                          <a:sym typeface="Verdana" pitchFamily="34" charset="0"/>
                        </a:rPr>
                        <a:t>Âge des premières règles, mue de la voix</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F"/>
                    </a:solidFill>
                  </a:tcPr>
                </a:tc>
              </a:tr>
              <a:tr h="417513">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smtClean="0">
                          <a:ln>
                            <a:noFill/>
                          </a:ln>
                          <a:solidFill>
                            <a:srgbClr val="000000"/>
                          </a:solidFill>
                          <a:effectLst/>
                          <a:latin typeface="Verdana" pitchFamily="34" charset="0"/>
                          <a:ea typeface="Verdana" pitchFamily="34" charset="0"/>
                          <a:cs typeface="Verdana" pitchFamily="34" charset="0"/>
                          <a:sym typeface="Verdana" pitchFamily="34" charset="0"/>
                        </a:rPr>
                        <a:t>Complications aiguës</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smtClean="0">
                          <a:ln>
                            <a:noFill/>
                          </a:ln>
                          <a:solidFill>
                            <a:srgbClr val="000000"/>
                          </a:solidFill>
                          <a:effectLst/>
                          <a:latin typeface="Verdana" pitchFamily="34" charset="0"/>
                          <a:ea typeface="Verdana" pitchFamily="34" charset="0"/>
                          <a:cs typeface="Verdana" pitchFamily="34" charset="0"/>
                          <a:sym typeface="Verdana" pitchFamily="34" charset="0"/>
                        </a:rPr>
                        <a:t>Nombre d'hospitalisations pour ACD</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6FF"/>
                    </a:solidFill>
                  </a:tcPr>
                </a:tc>
              </a:tr>
              <a:tr h="365125">
                <a:tc v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smtClean="0">
                          <a:ln>
                            <a:noFill/>
                          </a:ln>
                          <a:solidFill>
                            <a:srgbClr val="000000"/>
                          </a:solidFill>
                          <a:effectLst/>
                          <a:latin typeface="Verdana" pitchFamily="34" charset="0"/>
                          <a:ea typeface="Verdana" pitchFamily="34" charset="0"/>
                          <a:cs typeface="Verdana" pitchFamily="34" charset="0"/>
                          <a:sym typeface="Verdana" pitchFamily="34" charset="0"/>
                        </a:rPr>
                        <a:t>Fréquence des hypoglycémies sévères</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F"/>
                    </a:solidFill>
                  </a:tcPr>
                </a:tc>
              </a:tr>
              <a:tr h="365125">
                <a:tc row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smtClean="0">
                          <a:ln>
                            <a:noFill/>
                          </a:ln>
                          <a:solidFill>
                            <a:srgbClr val="000000"/>
                          </a:solidFill>
                          <a:effectLst/>
                          <a:latin typeface="Verdana" pitchFamily="34" charset="0"/>
                          <a:ea typeface="Verdana" pitchFamily="34" charset="0"/>
                          <a:cs typeface="Verdana" pitchFamily="34" charset="0"/>
                          <a:sym typeface="Verdana" pitchFamily="34" charset="0"/>
                        </a:rPr>
                        <a:t>Adaptation sociale</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smtClean="0">
                          <a:ln>
                            <a:noFill/>
                          </a:ln>
                          <a:solidFill>
                            <a:srgbClr val="000000"/>
                          </a:solidFill>
                          <a:effectLst/>
                          <a:latin typeface="Verdana" pitchFamily="34" charset="0"/>
                          <a:ea typeface="Verdana" pitchFamily="34" charset="0"/>
                          <a:cs typeface="Verdana" pitchFamily="34" charset="0"/>
                          <a:sym typeface="Verdana" pitchFamily="34" charset="0"/>
                        </a:rPr>
                        <a:t>Scolarisation/formation professionnelle/travail</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6FF"/>
                    </a:solidFill>
                  </a:tcPr>
                </a:tc>
              </a:tr>
              <a:tr h="365125">
                <a:tc v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smtClean="0">
                          <a:ln>
                            <a:noFill/>
                          </a:ln>
                          <a:solidFill>
                            <a:srgbClr val="000000"/>
                          </a:solidFill>
                          <a:effectLst/>
                          <a:latin typeface="Verdana" pitchFamily="34" charset="0"/>
                          <a:ea typeface="Verdana" pitchFamily="34" charset="0"/>
                          <a:cs typeface="Verdana" pitchFamily="34" charset="0"/>
                          <a:sym typeface="Verdana" pitchFamily="34" charset="0"/>
                        </a:rPr>
                        <a:t>Nombre de consultations au centre de soins pendant les 12 derniers mois</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F"/>
                    </a:solidFill>
                  </a:tcPr>
                </a:tc>
              </a:tr>
              <a:tr h="365125">
                <a:tc v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smtClean="0">
                          <a:ln>
                            <a:noFill/>
                          </a:ln>
                          <a:solidFill>
                            <a:srgbClr val="000000"/>
                          </a:solidFill>
                          <a:effectLst/>
                          <a:latin typeface="Verdana" pitchFamily="34" charset="0"/>
                          <a:ea typeface="Verdana" pitchFamily="34" charset="0"/>
                          <a:cs typeface="Verdana" pitchFamily="34" charset="0"/>
                          <a:sym typeface="Verdana" pitchFamily="34" charset="0"/>
                        </a:rPr>
                        <a:t>Nombre d'hospitalisations pendant les 12 derniers mois</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6FF"/>
                    </a:solidFill>
                  </a:tcPr>
                </a:tc>
              </a:tr>
              <a:tr h="365125">
                <a:tc v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smtClean="0">
                          <a:ln>
                            <a:noFill/>
                          </a:ln>
                          <a:solidFill>
                            <a:srgbClr val="000000"/>
                          </a:solidFill>
                          <a:effectLst/>
                          <a:latin typeface="Verdana" pitchFamily="34" charset="0"/>
                          <a:ea typeface="Verdana" pitchFamily="34" charset="0"/>
                          <a:cs typeface="Verdana" pitchFamily="34" charset="0"/>
                          <a:sym typeface="Verdana" pitchFamily="34" charset="0"/>
                        </a:rPr>
                        <a:t>Jours d'absence scolaire dus au diabète</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F"/>
                    </a:solidFill>
                  </a:tcPr>
                </a:tc>
              </a:tr>
              <a:tr h="365125">
                <a:tc v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smtClean="0">
                          <a:ln>
                            <a:noFill/>
                          </a:ln>
                          <a:solidFill>
                            <a:srgbClr val="000000"/>
                          </a:solidFill>
                          <a:effectLst/>
                          <a:latin typeface="Verdana" pitchFamily="34" charset="0"/>
                          <a:ea typeface="Verdana" pitchFamily="34" charset="0"/>
                          <a:cs typeface="Verdana" pitchFamily="34" charset="0"/>
                          <a:sym typeface="Verdana" pitchFamily="34" charset="0"/>
                        </a:rPr>
                        <a:t>Sécurité alimentaire</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6FF"/>
                    </a:solidFill>
                  </a:tcPr>
                </a:tc>
              </a:tr>
              <a:tr h="365125">
                <a:tc v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smtClean="0">
                          <a:ln>
                            <a:noFill/>
                          </a:ln>
                          <a:solidFill>
                            <a:srgbClr val="000000"/>
                          </a:solidFill>
                          <a:effectLst/>
                          <a:latin typeface="Verdana" pitchFamily="34" charset="0"/>
                          <a:ea typeface="Verdana" pitchFamily="34" charset="0"/>
                          <a:cs typeface="Verdana" pitchFamily="34" charset="0"/>
                          <a:sym typeface="Verdana" pitchFamily="34" charset="0"/>
                        </a:rPr>
                        <a:t>Interruption de l'insuline pendant les 12 derniers mois</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F"/>
                    </a:solidFill>
                  </a:tcPr>
                </a:tc>
              </a:tr>
            </a:tbl>
          </a:graphicData>
        </a:graphic>
      </p:graphicFrame>
      <p:sp>
        <p:nvSpPr>
          <p:cNvPr id="34851" name="Slide Number Placeholder 4"/>
          <p:cNvSpPr>
            <a:spLocks noGrp="1"/>
          </p:cNvSpPr>
          <p:nvPr>
            <p:ph type="sldNum" sz="quarter" idx="11"/>
          </p:nvPr>
        </p:nvSpPr>
        <p:spPr>
          <a:noFill/>
        </p:spPr>
        <p:txBody>
          <a:bodyPr/>
          <a:lstStyle/>
          <a:p>
            <a:pPr eaLnBrk="0" hangingPunct="0">
              <a:buSzPct val="100000"/>
            </a:pPr>
            <a:r>
              <a:rPr lang="da-DK" smtClean="0">
                <a:solidFill>
                  <a:srgbClr val="009FDA"/>
                </a:solidFill>
                <a:sym typeface="Verdana" pitchFamily="34" charset="0"/>
              </a:rPr>
              <a:t>Diapositive n° </a:t>
            </a:r>
            <a:fld id="{6C76D766-7F73-45F8-8F0A-1B1F085CB9B1}" type="slidenum">
              <a:rPr lang="da-DK" smtClean="0">
                <a:solidFill>
                  <a:srgbClr val="009FDA"/>
                </a:solidFill>
                <a:sym typeface="Verdana" pitchFamily="34" charset="0"/>
              </a:rPr>
              <a:pPr eaLnBrk="0" hangingPunct="0">
                <a:buSzPct val="100000"/>
              </a:pPr>
              <a:t>30</a:t>
            </a:fld>
            <a:endParaRPr lang="da-DK" smtClean="0">
              <a:solidFill>
                <a:srgbClr val="009FDA"/>
              </a:solidFill>
              <a:sym typeface="Verdana" pitchFamily="34" charset="0"/>
            </a:endParaRPr>
          </a:p>
        </p:txBody>
      </p:sp>
      <p:pic>
        <p:nvPicPr>
          <p:cNvPr id="34852" name="Picture 4" descr="cdic.jpg"/>
          <p:cNvPicPr>
            <a:picLocks noChangeAspect="1"/>
          </p:cNvPicPr>
          <p:nvPr/>
        </p:nvPicPr>
        <p:blipFill>
          <a:blip r:embed="rId3"/>
          <a:srcRect/>
          <a:stretch>
            <a:fillRect/>
          </a:stretch>
        </p:blipFill>
        <p:spPr bwMode="auto">
          <a:xfrm>
            <a:off x="7185025" y="476250"/>
            <a:ext cx="1419225" cy="75247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468313" y="836613"/>
            <a:ext cx="8099425" cy="801687"/>
          </a:xfrm>
        </p:spPr>
        <p:txBody>
          <a:bodyPr/>
          <a:lstStyle/>
          <a:p>
            <a:pPr eaLnBrk="1" hangingPunct="1"/>
            <a:r>
              <a:rPr lang="da-DK" smtClean="0">
                <a:sym typeface="Verdana" pitchFamily="34" charset="0"/>
              </a:rPr>
              <a:t>Indicateurs relatifs au centre de soins</a:t>
            </a:r>
          </a:p>
        </p:txBody>
      </p:sp>
      <p:graphicFrame>
        <p:nvGraphicFramePr>
          <p:cNvPr id="33829" name="Group 37"/>
          <p:cNvGraphicFramePr>
            <a:graphicFrameLocks noGrp="1"/>
          </p:cNvGraphicFramePr>
          <p:nvPr>
            <p:ph idx="4294967295"/>
          </p:nvPr>
        </p:nvGraphicFramePr>
        <p:xfrm>
          <a:off x="395288" y="1484313"/>
          <a:ext cx="8229600" cy="4417695"/>
        </p:xfrm>
        <a:graphic>
          <a:graphicData uri="http://schemas.openxmlformats.org/drawingml/2006/table">
            <a:tbl>
              <a:tblPr/>
              <a:tblGrid>
                <a:gridCol w="2524125"/>
                <a:gridCol w="570547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1" i="0" u="none" strike="noStrike" cap="none" normalizeH="0" baseline="0" dirty="0" smtClean="0">
                          <a:ln>
                            <a:noFill/>
                          </a:ln>
                          <a:solidFill>
                            <a:srgbClr val="FFFFFF"/>
                          </a:solidFill>
                          <a:effectLst/>
                          <a:latin typeface="Verdana" pitchFamily="34" charset="0"/>
                          <a:ea typeface="Verdana" pitchFamily="34" charset="0"/>
                          <a:cs typeface="Verdana" pitchFamily="34" charset="0"/>
                          <a:sym typeface="Verdana" pitchFamily="34" charset="0"/>
                        </a:rPr>
                        <a:t>Indicateur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1" i="0" u="none" strike="noStrike" cap="none" normalizeH="0" baseline="0" dirty="0" smtClean="0">
                          <a:ln>
                            <a:noFill/>
                          </a:ln>
                          <a:solidFill>
                            <a:srgbClr val="FFFFFF"/>
                          </a:solidFill>
                          <a:effectLst/>
                          <a:latin typeface="Verdana" pitchFamily="34" charset="0"/>
                          <a:ea typeface="Verdana" pitchFamily="34" charset="0"/>
                          <a:cs typeface="Verdana" pitchFamily="34" charset="0"/>
                          <a:sym typeface="Verdana" pitchFamily="34" charset="0"/>
                        </a:rPr>
                        <a:t>Mesures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smtClean="0">
                          <a:ln>
                            <a:noFill/>
                          </a:ln>
                          <a:solidFill>
                            <a:srgbClr val="000000"/>
                          </a:solidFill>
                          <a:effectLst/>
                          <a:latin typeface="Verdana" pitchFamily="34" charset="0"/>
                          <a:ea typeface="Verdana" pitchFamily="34" charset="0"/>
                          <a:cs typeface="Verdana" pitchFamily="34" charset="0"/>
                          <a:sym typeface="Verdana" pitchFamily="34" charset="0"/>
                        </a:rPr>
                        <a:t>Fréquence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smtClean="0">
                          <a:ln>
                            <a:noFill/>
                          </a:ln>
                          <a:solidFill>
                            <a:srgbClr val="000000"/>
                          </a:solidFill>
                          <a:effectLst/>
                          <a:latin typeface="Verdana" pitchFamily="34" charset="0"/>
                          <a:ea typeface="Verdana" pitchFamily="34" charset="0"/>
                          <a:cs typeface="Verdana" pitchFamily="34" charset="0"/>
                          <a:sym typeface="Verdana" pitchFamily="34" charset="0"/>
                        </a:rPr>
                        <a:t>Nombre d'enfants dans votre centre de soins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6FF"/>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smtClean="0">
                          <a:ln>
                            <a:noFill/>
                          </a:ln>
                          <a:solidFill>
                            <a:srgbClr val="000000"/>
                          </a:solidFill>
                          <a:effectLst/>
                          <a:latin typeface="Verdana" pitchFamily="34" charset="0"/>
                          <a:ea typeface="Verdana" pitchFamily="34" charset="0"/>
                          <a:cs typeface="Verdana" pitchFamily="34" charset="0"/>
                          <a:sym typeface="Verdana" pitchFamily="34" charset="0"/>
                        </a:rPr>
                        <a:t>Complications aiguës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smtClean="0">
                          <a:ln>
                            <a:noFill/>
                          </a:ln>
                          <a:solidFill>
                            <a:srgbClr val="000000"/>
                          </a:solidFill>
                          <a:effectLst/>
                          <a:latin typeface="Verdana" pitchFamily="34" charset="0"/>
                          <a:ea typeface="Verdana" pitchFamily="34" charset="0"/>
                          <a:cs typeface="Verdana" pitchFamily="34" charset="0"/>
                          <a:sym typeface="Verdana" pitchFamily="34" charset="0"/>
                        </a:rPr>
                        <a:t>Fréquence des hypoglycémies sévères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F"/>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sz="1800" b="0" i="0" u="none" strike="noStrike" cap="none" normalizeH="0" baseline="0" smtClean="0">
                        <a:ln>
                          <a:noFill/>
                        </a:ln>
                        <a:solidFill>
                          <a:srgbClr val="000000"/>
                        </a:solidFill>
                        <a:effectLst/>
                        <a:latin typeface="Verdan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smtClean="0">
                          <a:ln>
                            <a:noFill/>
                          </a:ln>
                          <a:solidFill>
                            <a:srgbClr val="000000"/>
                          </a:solidFill>
                          <a:effectLst/>
                          <a:latin typeface="Verdana" pitchFamily="34" charset="0"/>
                          <a:ea typeface="Verdana" pitchFamily="34" charset="0"/>
                          <a:cs typeface="Verdana" pitchFamily="34" charset="0"/>
                          <a:sym typeface="Verdana" pitchFamily="34" charset="0"/>
                        </a:rPr>
                        <a:t>Fréquence des hypoglycémies sévères chez les enfants de moins de 5 ans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6FF"/>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smtClean="0">
                          <a:ln>
                            <a:noFill/>
                          </a:ln>
                          <a:solidFill>
                            <a:srgbClr val="000000"/>
                          </a:solidFill>
                          <a:effectLst/>
                          <a:latin typeface="Verdana" pitchFamily="34" charset="0"/>
                          <a:ea typeface="Verdana" pitchFamily="34" charset="0"/>
                          <a:cs typeface="Verdana" pitchFamily="34" charset="0"/>
                          <a:sym typeface="Verdana" pitchFamily="34" charset="0"/>
                        </a:rPr>
                        <a:t>Matériel et fournitures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smtClean="0">
                          <a:ln>
                            <a:noFill/>
                          </a:ln>
                          <a:solidFill>
                            <a:srgbClr val="000000"/>
                          </a:solidFill>
                          <a:effectLst/>
                          <a:latin typeface="Verdana" pitchFamily="34" charset="0"/>
                          <a:ea typeface="Verdana" pitchFamily="34" charset="0"/>
                          <a:cs typeface="Verdana" pitchFamily="34" charset="0"/>
                          <a:sym typeface="Verdana" pitchFamily="34" charset="0"/>
                        </a:rPr>
                        <a:t>Interruption de l'insuline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F"/>
                    </a:solidFill>
                  </a:tcPr>
                </a:tc>
              </a:tr>
              <a:tr h="371475">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smtClean="0">
                          <a:ln>
                            <a:noFill/>
                          </a:ln>
                          <a:solidFill>
                            <a:srgbClr val="000000"/>
                          </a:solidFill>
                          <a:effectLst/>
                          <a:latin typeface="Verdana" pitchFamily="34" charset="0"/>
                          <a:ea typeface="Verdana" pitchFamily="34" charset="0"/>
                          <a:cs typeface="Verdana" pitchFamily="34" charset="0"/>
                          <a:sym typeface="Verdana" pitchFamily="34" charset="0"/>
                        </a:rPr>
                        <a:t>Prévention des </a:t>
                      </a: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smtClean="0">
                          <a:ln>
                            <a:noFill/>
                          </a:ln>
                          <a:solidFill>
                            <a:srgbClr val="000000"/>
                          </a:solidFill>
                          <a:effectLst/>
                          <a:latin typeface="Verdana" pitchFamily="34" charset="0"/>
                          <a:ea typeface="Verdana" pitchFamily="34" charset="0"/>
                          <a:cs typeface="Verdana" pitchFamily="34" charset="0"/>
                          <a:sym typeface="Verdana" pitchFamily="34" charset="0"/>
                        </a:rPr>
                        <a:t>  complications</a:t>
                      </a: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smtClean="0">
                          <a:ln>
                            <a:noFill/>
                          </a:ln>
                          <a:solidFill>
                            <a:srgbClr val="000000"/>
                          </a:solidFill>
                          <a:effectLst/>
                          <a:latin typeface="Verdana" pitchFamily="34" charset="0"/>
                          <a:ea typeface="Verdana" pitchFamily="34" charset="0"/>
                          <a:cs typeface="Verdana" pitchFamily="34" charset="0"/>
                          <a:sym typeface="Verdana" pitchFamily="34" charset="0"/>
                        </a:rPr>
                        <a:t>  microvasculaires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smtClean="0">
                          <a:ln>
                            <a:noFill/>
                          </a:ln>
                          <a:solidFill>
                            <a:srgbClr val="000000"/>
                          </a:solidFill>
                          <a:effectLst/>
                          <a:latin typeface="Verdana" pitchFamily="34" charset="0"/>
                          <a:ea typeface="Verdana" pitchFamily="34" charset="0"/>
                          <a:cs typeface="Verdana" pitchFamily="34" charset="0"/>
                          <a:sym typeface="Verdana" pitchFamily="34" charset="0"/>
                        </a:rPr>
                        <a:t>% des patients dont la protéinurie a été contrôlée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6FF"/>
                    </a:solidFill>
                  </a:tcPr>
                </a:tc>
              </a:tr>
              <a:tr h="371475">
                <a:tc v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smtClean="0">
                          <a:ln>
                            <a:noFill/>
                          </a:ln>
                          <a:solidFill>
                            <a:srgbClr val="000000"/>
                          </a:solidFill>
                          <a:effectLst/>
                          <a:latin typeface="Verdana" pitchFamily="34" charset="0"/>
                          <a:ea typeface="Verdana" pitchFamily="34" charset="0"/>
                          <a:cs typeface="Verdana" pitchFamily="34" charset="0"/>
                          <a:sym typeface="Verdana" pitchFamily="34" charset="0"/>
                        </a:rPr>
                        <a:t>% des patients dont l'HbA1c a été contrôlée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F"/>
                    </a:solidFill>
                  </a:tcPr>
                </a:tc>
              </a:tr>
              <a:tr h="371475">
                <a:tc v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smtClean="0">
                          <a:ln>
                            <a:noFill/>
                          </a:ln>
                          <a:solidFill>
                            <a:srgbClr val="000000"/>
                          </a:solidFill>
                          <a:effectLst/>
                          <a:latin typeface="Verdana" pitchFamily="34" charset="0"/>
                          <a:ea typeface="Verdana" pitchFamily="34" charset="0"/>
                          <a:cs typeface="Verdana" pitchFamily="34" charset="0"/>
                          <a:sym typeface="Verdana" pitchFamily="34" charset="0"/>
                        </a:rPr>
                        <a:t>% des patients dont la tension a été mesurée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6FF"/>
                    </a:solidFill>
                  </a:tcPr>
                </a:tc>
              </a:tr>
              <a:tr h="371475">
                <a:tc v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Verdana" pitchFamily="34" charset="0"/>
                        </a:rPr>
                        <a:t>% des patients dont la lipidémie a été mesurée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F"/>
                    </a:solidFill>
                  </a:tcPr>
                </a:tc>
              </a:tr>
            </a:tbl>
          </a:graphicData>
        </a:graphic>
      </p:graphicFrame>
      <p:sp>
        <p:nvSpPr>
          <p:cNvPr id="35872" name="Slide Number Placeholder 4"/>
          <p:cNvSpPr>
            <a:spLocks noGrp="1"/>
          </p:cNvSpPr>
          <p:nvPr>
            <p:ph type="sldNum" sz="quarter" idx="11"/>
          </p:nvPr>
        </p:nvSpPr>
        <p:spPr>
          <a:noFill/>
        </p:spPr>
        <p:txBody>
          <a:bodyPr/>
          <a:lstStyle/>
          <a:p>
            <a:pPr eaLnBrk="0" hangingPunct="0">
              <a:buSzPct val="100000"/>
            </a:pPr>
            <a:r>
              <a:rPr lang="da-DK" smtClean="0">
                <a:solidFill>
                  <a:srgbClr val="009FDA"/>
                </a:solidFill>
                <a:sym typeface="Verdana" pitchFamily="34" charset="0"/>
              </a:rPr>
              <a:t>Diapositive n° </a:t>
            </a:r>
            <a:fld id="{8AB7DD5A-1ECD-44EC-97C6-DDAB46F5BA15}" type="slidenum">
              <a:rPr lang="da-DK" smtClean="0">
                <a:solidFill>
                  <a:srgbClr val="009FDA"/>
                </a:solidFill>
                <a:sym typeface="Verdana" pitchFamily="34" charset="0"/>
              </a:rPr>
              <a:pPr eaLnBrk="0" hangingPunct="0">
                <a:buSzPct val="100000"/>
              </a:pPr>
              <a:t>31</a:t>
            </a:fld>
            <a:endParaRPr lang="da-DK" smtClean="0">
              <a:solidFill>
                <a:srgbClr val="009FDA"/>
              </a:solidFill>
              <a:sym typeface="Verdana" pitchFamily="34" charset="0"/>
            </a:endParaRPr>
          </a:p>
        </p:txBody>
      </p:sp>
      <p:pic>
        <p:nvPicPr>
          <p:cNvPr id="35873" name="Picture 4" descr="cdic.jpg"/>
          <p:cNvPicPr>
            <a:picLocks noChangeAspect="1"/>
          </p:cNvPicPr>
          <p:nvPr/>
        </p:nvPicPr>
        <p:blipFill>
          <a:blip r:embed="rId3"/>
          <a:srcRect/>
          <a:stretch>
            <a:fillRect/>
          </a:stretch>
        </p:blipFill>
        <p:spPr bwMode="auto">
          <a:xfrm>
            <a:off x="6372225" y="115888"/>
            <a:ext cx="1419225" cy="75247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565150" y="469900"/>
            <a:ext cx="8099425" cy="801688"/>
          </a:xfrm>
        </p:spPr>
        <p:txBody>
          <a:bodyPr/>
          <a:lstStyle/>
          <a:p>
            <a:pPr eaLnBrk="1" hangingPunct="1"/>
            <a:r>
              <a:rPr lang="da-DK" smtClean="0">
                <a:sym typeface="Verdana" pitchFamily="34" charset="0"/>
              </a:rPr>
              <a:t>Rappels</a:t>
            </a:r>
          </a:p>
        </p:txBody>
      </p:sp>
      <p:sp>
        <p:nvSpPr>
          <p:cNvPr id="36867" name="Content Placeholder 2"/>
          <p:cNvSpPr>
            <a:spLocks noGrp="1"/>
          </p:cNvSpPr>
          <p:nvPr>
            <p:ph idx="4294967295"/>
          </p:nvPr>
        </p:nvSpPr>
        <p:spPr/>
        <p:txBody>
          <a:bodyPr/>
          <a:lstStyle/>
          <a:p>
            <a:pPr eaLnBrk="1" hangingPunct="1">
              <a:buClr>
                <a:srgbClr val="009FDA"/>
              </a:buClr>
            </a:pPr>
            <a:r>
              <a:rPr lang="da-DK" smtClean="0">
                <a:solidFill>
                  <a:srgbClr val="001965"/>
                </a:solidFill>
                <a:sym typeface="Verdana" pitchFamily="34" charset="0"/>
              </a:rPr>
              <a:t>Mesurer régulièrement la progression du diabète est extrêmement important</a:t>
            </a:r>
          </a:p>
          <a:p>
            <a:pPr eaLnBrk="1" hangingPunct="1">
              <a:buClr>
                <a:srgbClr val="009FDA"/>
              </a:buClr>
            </a:pPr>
            <a:r>
              <a:rPr lang="da-DK" smtClean="0">
                <a:solidFill>
                  <a:srgbClr val="001965"/>
                </a:solidFill>
                <a:sym typeface="Verdana" pitchFamily="34" charset="0"/>
              </a:rPr>
              <a:t>Les principaux indicateurs relatifs au patient doivent être mesurés à chaque consultation (par ex. une fois par mois)</a:t>
            </a:r>
          </a:p>
          <a:p>
            <a:pPr eaLnBrk="1" hangingPunct="1">
              <a:buClr>
                <a:srgbClr val="009FDA"/>
              </a:buClr>
            </a:pPr>
            <a:r>
              <a:rPr lang="da-DK" smtClean="0">
                <a:solidFill>
                  <a:srgbClr val="001965"/>
                </a:solidFill>
                <a:sym typeface="Verdana" pitchFamily="34" charset="0"/>
              </a:rPr>
              <a:t>La mesure de la croissance est un excellent indicateur de la qualité des soins</a:t>
            </a:r>
          </a:p>
          <a:p>
            <a:pPr eaLnBrk="1" hangingPunct="1">
              <a:buClr>
                <a:srgbClr val="009FDA"/>
              </a:buClr>
            </a:pPr>
            <a:r>
              <a:rPr lang="da-DK" smtClean="0">
                <a:solidFill>
                  <a:srgbClr val="001965"/>
                </a:solidFill>
                <a:sym typeface="Verdana" pitchFamily="34" charset="0"/>
              </a:rPr>
              <a:t>Chaque consultation doit être l’occasion d'informer et d'éduquer</a:t>
            </a:r>
          </a:p>
        </p:txBody>
      </p:sp>
      <p:sp>
        <p:nvSpPr>
          <p:cNvPr id="36868" name="Slide Number Placeholder 4"/>
          <p:cNvSpPr>
            <a:spLocks noGrp="1"/>
          </p:cNvSpPr>
          <p:nvPr>
            <p:ph type="sldNum" sz="quarter" idx="11"/>
          </p:nvPr>
        </p:nvSpPr>
        <p:spPr>
          <a:noFill/>
        </p:spPr>
        <p:txBody>
          <a:bodyPr/>
          <a:lstStyle/>
          <a:p>
            <a:pPr eaLnBrk="0" hangingPunct="0">
              <a:buSzPct val="100000"/>
            </a:pPr>
            <a:r>
              <a:rPr lang="da-DK" smtClean="0">
                <a:solidFill>
                  <a:srgbClr val="009FDA"/>
                </a:solidFill>
                <a:sym typeface="Verdana" pitchFamily="34" charset="0"/>
              </a:rPr>
              <a:t>Diapositive n° </a:t>
            </a:r>
            <a:fld id="{A76891BD-FE10-4CCF-B168-0D4D1DA4FEA5}" type="slidenum">
              <a:rPr lang="da-DK" smtClean="0">
                <a:solidFill>
                  <a:srgbClr val="009FDA"/>
                </a:solidFill>
                <a:sym typeface="Verdana" pitchFamily="34" charset="0"/>
              </a:rPr>
              <a:pPr eaLnBrk="0" hangingPunct="0">
                <a:buSzPct val="100000"/>
              </a:pPr>
              <a:t>32</a:t>
            </a:fld>
            <a:endParaRPr lang="da-DK" smtClean="0">
              <a:solidFill>
                <a:srgbClr val="009FDA"/>
              </a:solidFill>
              <a:sym typeface="Verdana" pitchFamily="34" charset="0"/>
            </a:endParaRPr>
          </a:p>
        </p:txBody>
      </p:sp>
      <p:pic>
        <p:nvPicPr>
          <p:cNvPr id="36869" name="Picture 4" descr="cdic.jpg"/>
          <p:cNvPicPr>
            <a:picLocks noChangeAspect="1"/>
          </p:cNvPicPr>
          <p:nvPr/>
        </p:nvPicPr>
        <p:blipFill>
          <a:blip r:embed="rId3"/>
          <a:srcRect/>
          <a:stretch>
            <a:fillRect/>
          </a:stretch>
        </p:blipFill>
        <p:spPr bwMode="auto">
          <a:xfrm>
            <a:off x="7185025" y="476250"/>
            <a:ext cx="1419225" cy="75247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ftr" sz="quarter" idx="10"/>
          </p:nvPr>
        </p:nvSpPr>
        <p:spPr>
          <a:xfrm>
            <a:off x="395288" y="0"/>
            <a:ext cx="6519862" cy="620713"/>
          </a:xfrm>
          <a:noFill/>
        </p:spPr>
        <p:txBody>
          <a:bodyPr anchor="b"/>
          <a:lstStyle/>
          <a:p>
            <a:pPr eaLnBrk="0" hangingPunct="0">
              <a:buSzPct val="100000"/>
            </a:pPr>
            <a:r>
              <a:rPr lang="da-DK" smtClean="0">
                <a:solidFill>
                  <a:srgbClr val="FFFFFF"/>
                </a:solidFill>
                <a:sym typeface="Verdana" pitchFamily="34" charset="0"/>
              </a:rPr>
              <a:t>Presentation title</a:t>
            </a:r>
          </a:p>
        </p:txBody>
      </p:sp>
      <p:sp>
        <p:nvSpPr>
          <p:cNvPr id="37891" name="Rectangle 5"/>
          <p:cNvSpPr>
            <a:spLocks noGrp="1" noChangeArrowheads="1"/>
          </p:cNvSpPr>
          <p:nvPr>
            <p:ph type="dt" sz="quarter" idx="12"/>
          </p:nvPr>
        </p:nvSpPr>
        <p:spPr>
          <a:xfrm>
            <a:off x="6913563" y="0"/>
            <a:ext cx="1751012" cy="620713"/>
          </a:xfrm>
          <a:noFill/>
        </p:spPr>
        <p:txBody>
          <a:bodyPr anchor="b"/>
          <a:lstStyle/>
          <a:p>
            <a:pPr eaLnBrk="0" hangingPunct="0">
              <a:buSzPct val="100000"/>
            </a:pPr>
            <a:r>
              <a:rPr lang="da-DK" sz="900" smtClean="0">
                <a:solidFill>
                  <a:srgbClr val="009FDA"/>
                </a:solidFill>
                <a:sym typeface="Verdana" pitchFamily="34" charset="0"/>
              </a:rPr>
              <a:t>Date</a:t>
            </a:r>
          </a:p>
        </p:txBody>
      </p:sp>
      <p:sp>
        <p:nvSpPr>
          <p:cNvPr id="37892" name="Rectangle 2"/>
          <p:cNvSpPr>
            <a:spLocks noGrp="1" noChangeArrowheads="1"/>
          </p:cNvSpPr>
          <p:nvPr>
            <p:ph type="ctrTitle" idx="4294967295"/>
          </p:nvPr>
        </p:nvSpPr>
        <p:spPr>
          <a:xfrm>
            <a:off x="468313" y="1844675"/>
            <a:ext cx="4316412" cy="363538"/>
          </a:xfrm>
        </p:spPr>
        <p:txBody>
          <a:bodyPr anchor="t"/>
          <a:lstStyle/>
          <a:p>
            <a:pPr eaLnBrk="1" hangingPunct="1">
              <a:lnSpc>
                <a:spcPct val="85000"/>
              </a:lnSpc>
            </a:pPr>
            <a:r>
              <a:rPr lang="da-DK" sz="1800" smtClean="0">
                <a:sym typeface="Verdana" pitchFamily="34" charset="0"/>
              </a:rPr>
              <a:t>Surveillance de la croissance des enfants</a:t>
            </a:r>
          </a:p>
        </p:txBody>
      </p:sp>
      <p:pic>
        <p:nvPicPr>
          <p:cNvPr id="37893" name="Picture 7" descr="cdic.jpg"/>
          <p:cNvPicPr>
            <a:picLocks noChangeAspect="1"/>
          </p:cNvPicPr>
          <p:nvPr/>
        </p:nvPicPr>
        <p:blipFill>
          <a:blip r:embed="rId3"/>
          <a:srcRect/>
          <a:stretch>
            <a:fillRect/>
          </a:stretch>
        </p:blipFill>
        <p:spPr bwMode="auto">
          <a:xfrm>
            <a:off x="468313" y="333375"/>
            <a:ext cx="2314575" cy="1225550"/>
          </a:xfrm>
          <a:prstGeom prst="rect">
            <a:avLst/>
          </a:prstGeom>
          <a:noFill/>
          <a:ln w="9525">
            <a:noFill/>
            <a:miter lim="800000"/>
            <a:headEnd/>
            <a:tailEnd/>
          </a:ln>
        </p:spPr>
      </p:pic>
      <p:pic>
        <p:nvPicPr>
          <p:cNvPr id="37894" name="Picture 3" descr="titleslide11.jpg"/>
          <p:cNvPicPr>
            <a:picLocks noChangeAspect="1"/>
          </p:cNvPicPr>
          <p:nvPr/>
        </p:nvPicPr>
        <p:blipFill>
          <a:blip r:embed="rId4"/>
          <a:srcRect/>
          <a:stretch>
            <a:fillRect/>
          </a:stretch>
        </p:blipFill>
        <p:spPr bwMode="auto">
          <a:xfrm>
            <a:off x="0" y="2400300"/>
            <a:ext cx="9144000" cy="326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565150" y="469900"/>
            <a:ext cx="8099425" cy="801688"/>
          </a:xfrm>
        </p:spPr>
        <p:txBody>
          <a:bodyPr/>
          <a:lstStyle/>
          <a:p>
            <a:pPr eaLnBrk="1" hangingPunct="1"/>
            <a:r>
              <a:rPr lang="da-DK" smtClean="0">
                <a:sym typeface="Verdana" pitchFamily="34" charset="0"/>
              </a:rPr>
              <a:t>Croissance</a:t>
            </a:r>
          </a:p>
        </p:txBody>
      </p:sp>
      <p:sp>
        <p:nvSpPr>
          <p:cNvPr id="38915" name="Content Placeholder 2"/>
          <p:cNvSpPr>
            <a:spLocks noGrp="1"/>
          </p:cNvSpPr>
          <p:nvPr>
            <p:ph idx="4294967295"/>
          </p:nvPr>
        </p:nvSpPr>
        <p:spPr/>
        <p:txBody>
          <a:bodyPr/>
          <a:lstStyle/>
          <a:p>
            <a:pPr eaLnBrk="1" hangingPunct="1">
              <a:buClr>
                <a:srgbClr val="009FDA"/>
              </a:buClr>
            </a:pPr>
            <a:r>
              <a:rPr lang="da-DK" smtClean="0">
                <a:solidFill>
                  <a:srgbClr val="001965"/>
                </a:solidFill>
                <a:sym typeface="Verdana" pitchFamily="34" charset="0"/>
              </a:rPr>
              <a:t>La croissance suit des courbes prévisibles dans le temps</a:t>
            </a:r>
          </a:p>
          <a:p>
            <a:pPr eaLnBrk="1" hangingPunct="1">
              <a:buClr>
                <a:srgbClr val="009FDA"/>
              </a:buClr>
            </a:pPr>
            <a:r>
              <a:rPr lang="da-DK" smtClean="0">
                <a:solidFill>
                  <a:srgbClr val="001965"/>
                </a:solidFill>
                <a:sym typeface="Verdana" pitchFamily="34" charset="0"/>
              </a:rPr>
              <a:t>La croissance peut être perturbée par le diabète, car une insuffisance des doses d'insuline peut provoquer un ralentissement de la croissance alors même que la glycémie semble correcte</a:t>
            </a:r>
          </a:p>
          <a:p>
            <a:pPr eaLnBrk="1" hangingPunct="1">
              <a:buClr>
                <a:srgbClr val="009FDA"/>
              </a:buClr>
            </a:pPr>
            <a:r>
              <a:rPr lang="da-DK" smtClean="0">
                <a:solidFill>
                  <a:srgbClr val="001965"/>
                </a:solidFill>
                <a:sym typeface="Verdana" pitchFamily="34" charset="0"/>
              </a:rPr>
              <a:t>Le surpoids contribue à l'apparition du diabète de type 2</a:t>
            </a:r>
          </a:p>
          <a:p>
            <a:pPr eaLnBrk="1" hangingPunct="1">
              <a:buClr>
                <a:srgbClr val="009FDA"/>
              </a:buClr>
            </a:pPr>
            <a:r>
              <a:rPr lang="da-DK" smtClean="0">
                <a:solidFill>
                  <a:srgbClr val="001965"/>
                </a:solidFill>
                <a:sym typeface="Verdana" pitchFamily="34" charset="0"/>
              </a:rPr>
              <a:t>Une croissance normale indique que la prise en charge du diabète est satisfaisante</a:t>
            </a:r>
          </a:p>
        </p:txBody>
      </p:sp>
      <p:sp>
        <p:nvSpPr>
          <p:cNvPr id="38916" name="Slide Number Placeholder 4"/>
          <p:cNvSpPr>
            <a:spLocks noGrp="1"/>
          </p:cNvSpPr>
          <p:nvPr>
            <p:ph type="sldNum" sz="quarter" idx="11"/>
          </p:nvPr>
        </p:nvSpPr>
        <p:spPr>
          <a:noFill/>
        </p:spPr>
        <p:txBody>
          <a:bodyPr/>
          <a:lstStyle/>
          <a:p>
            <a:pPr eaLnBrk="0" hangingPunct="0">
              <a:buSzPct val="100000"/>
            </a:pPr>
            <a:r>
              <a:rPr lang="da-DK" smtClean="0">
                <a:solidFill>
                  <a:srgbClr val="009FDA"/>
                </a:solidFill>
                <a:sym typeface="Verdana" pitchFamily="34" charset="0"/>
              </a:rPr>
              <a:t>Diapositive n° </a:t>
            </a:r>
            <a:fld id="{2C022470-00FF-4A99-B2C5-F7B12D986B2D}" type="slidenum">
              <a:rPr lang="da-DK" smtClean="0">
                <a:solidFill>
                  <a:srgbClr val="009FDA"/>
                </a:solidFill>
                <a:sym typeface="Verdana" pitchFamily="34" charset="0"/>
              </a:rPr>
              <a:pPr eaLnBrk="0" hangingPunct="0">
                <a:buSzPct val="100000"/>
              </a:pPr>
              <a:t>34</a:t>
            </a:fld>
            <a:endParaRPr lang="da-DK" smtClean="0">
              <a:solidFill>
                <a:srgbClr val="009FDA"/>
              </a:solidFill>
              <a:sym typeface="Verdana" pitchFamily="34" charset="0"/>
            </a:endParaRPr>
          </a:p>
        </p:txBody>
      </p:sp>
      <p:pic>
        <p:nvPicPr>
          <p:cNvPr id="38917" name="Picture 4" descr="cdic.jpg"/>
          <p:cNvPicPr>
            <a:picLocks noChangeAspect="1"/>
          </p:cNvPicPr>
          <p:nvPr/>
        </p:nvPicPr>
        <p:blipFill>
          <a:blip r:embed="rId3"/>
          <a:srcRect/>
          <a:stretch>
            <a:fillRect/>
          </a:stretch>
        </p:blipFill>
        <p:spPr bwMode="auto">
          <a:xfrm>
            <a:off x="7185025" y="476250"/>
            <a:ext cx="1419225" cy="75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title" idx="4294967295"/>
          </p:nvPr>
        </p:nvSpPr>
        <p:spPr>
          <a:xfrm>
            <a:off x="565150" y="469900"/>
            <a:ext cx="8099425" cy="801688"/>
          </a:xfrm>
        </p:spPr>
        <p:txBody>
          <a:bodyPr/>
          <a:lstStyle/>
          <a:p>
            <a:pPr eaLnBrk="1" hangingPunct="1"/>
            <a:r>
              <a:rPr lang="da-DK" smtClean="0">
                <a:sym typeface="Verdana" pitchFamily="34" charset="0"/>
              </a:rPr>
              <a:t>Courbes de croissance</a:t>
            </a:r>
          </a:p>
        </p:txBody>
      </p:sp>
      <p:sp>
        <p:nvSpPr>
          <p:cNvPr id="1029" name="Content Placeholder 2"/>
          <p:cNvSpPr>
            <a:spLocks noGrp="1"/>
          </p:cNvSpPr>
          <p:nvPr>
            <p:ph idx="4294967295"/>
          </p:nvPr>
        </p:nvSpPr>
        <p:spPr>
          <a:xfrm>
            <a:off x="476250" y="1625600"/>
            <a:ext cx="5103813" cy="3729038"/>
          </a:xfrm>
        </p:spPr>
        <p:txBody>
          <a:bodyPr/>
          <a:lstStyle/>
          <a:p>
            <a:pPr eaLnBrk="1" hangingPunct="1">
              <a:buClr>
                <a:srgbClr val="009FDA"/>
              </a:buClr>
            </a:pPr>
            <a:r>
              <a:rPr lang="da-DK" smtClean="0">
                <a:solidFill>
                  <a:srgbClr val="001965"/>
                </a:solidFill>
                <a:sym typeface="Verdana" pitchFamily="34" charset="0"/>
              </a:rPr>
              <a:t>Possibilité d'utiliser des courbes propres à la population d'appartenance</a:t>
            </a:r>
          </a:p>
          <a:p>
            <a:pPr eaLnBrk="1" hangingPunct="1">
              <a:buClr>
                <a:srgbClr val="009FDA"/>
              </a:buClr>
            </a:pPr>
            <a:r>
              <a:rPr lang="da-DK" smtClean="0">
                <a:solidFill>
                  <a:srgbClr val="001965"/>
                </a:solidFill>
                <a:sym typeface="Verdana" pitchFamily="34" charset="0"/>
              </a:rPr>
              <a:t>Courbes du CDC (Center for Disease Control)</a:t>
            </a:r>
          </a:p>
          <a:p>
            <a:pPr eaLnBrk="1" hangingPunct="1">
              <a:buClr>
                <a:srgbClr val="009FDA"/>
              </a:buClr>
            </a:pPr>
            <a:r>
              <a:rPr lang="da-DK" smtClean="0">
                <a:solidFill>
                  <a:srgbClr val="001965"/>
                </a:solidFill>
                <a:sym typeface="Verdana" pitchFamily="34" charset="0"/>
              </a:rPr>
              <a:t>Courbes spécifiques aux garçons et aux filles, ainsi qu'aux différentes classes d'âge</a:t>
            </a:r>
          </a:p>
          <a:p>
            <a:pPr eaLnBrk="1" hangingPunct="1">
              <a:buClr>
                <a:srgbClr val="009FDA"/>
              </a:buClr>
            </a:pPr>
            <a:r>
              <a:rPr lang="da-DK" smtClean="0">
                <a:solidFill>
                  <a:srgbClr val="001965"/>
                </a:solidFill>
                <a:sym typeface="Verdana" pitchFamily="34" charset="0"/>
              </a:rPr>
              <a:t>Taille, poids et IMC</a:t>
            </a:r>
          </a:p>
        </p:txBody>
      </p:sp>
      <p:sp>
        <p:nvSpPr>
          <p:cNvPr id="1030" name="Slide Number Placeholder 4"/>
          <p:cNvSpPr>
            <a:spLocks noGrp="1"/>
          </p:cNvSpPr>
          <p:nvPr>
            <p:ph type="sldNum" sz="quarter" idx="11"/>
          </p:nvPr>
        </p:nvSpPr>
        <p:spPr>
          <a:noFill/>
        </p:spPr>
        <p:txBody>
          <a:bodyPr/>
          <a:lstStyle/>
          <a:p>
            <a:pPr eaLnBrk="0" hangingPunct="0">
              <a:buSzPct val="100000"/>
            </a:pPr>
            <a:r>
              <a:rPr lang="da-DK" smtClean="0">
                <a:solidFill>
                  <a:srgbClr val="009FDA"/>
                </a:solidFill>
                <a:sym typeface="Verdana" pitchFamily="34" charset="0"/>
              </a:rPr>
              <a:t>Diapositive n° </a:t>
            </a:r>
            <a:fld id="{C10043F1-1761-4382-9CDB-C1E983CBF583}" type="slidenum">
              <a:rPr lang="da-DK" smtClean="0">
                <a:solidFill>
                  <a:srgbClr val="009FDA"/>
                </a:solidFill>
                <a:sym typeface="Verdana" pitchFamily="34" charset="0"/>
              </a:rPr>
              <a:pPr eaLnBrk="0" hangingPunct="0">
                <a:buSzPct val="100000"/>
              </a:pPr>
              <a:t>35</a:t>
            </a:fld>
            <a:endParaRPr lang="da-DK" smtClean="0">
              <a:solidFill>
                <a:srgbClr val="009FDA"/>
              </a:solidFill>
              <a:sym typeface="Verdana" pitchFamily="34" charset="0"/>
            </a:endParaRPr>
          </a:p>
        </p:txBody>
      </p:sp>
      <p:sp>
        <p:nvSpPr>
          <p:cNvPr id="1031" name="Text Box 8"/>
          <p:cNvSpPr txBox="1">
            <a:spLocks noChangeArrowheads="1"/>
          </p:cNvSpPr>
          <p:nvPr/>
        </p:nvSpPr>
        <p:spPr bwMode="auto">
          <a:xfrm>
            <a:off x="7380288" y="476250"/>
            <a:ext cx="1763712" cy="304800"/>
          </a:xfrm>
          <a:prstGeom prst="rect">
            <a:avLst/>
          </a:prstGeom>
          <a:noFill/>
          <a:ln w="9525">
            <a:noFill/>
            <a:miter lim="800000"/>
            <a:headEnd/>
            <a:tailEnd/>
          </a:ln>
        </p:spPr>
        <p:txBody>
          <a:bodyPr>
            <a:spAutoFit/>
          </a:bodyPr>
          <a:lstStyle/>
          <a:p>
            <a:endParaRPr lang="en-GB" sz="1400"/>
          </a:p>
        </p:txBody>
      </p:sp>
      <p:grpSp>
        <p:nvGrpSpPr>
          <p:cNvPr id="1032" name="Group 10"/>
          <p:cNvGrpSpPr>
            <a:grpSpLocks/>
          </p:cNvGrpSpPr>
          <p:nvPr/>
        </p:nvGrpSpPr>
        <p:grpSpPr bwMode="auto">
          <a:xfrm>
            <a:off x="5651500" y="3573463"/>
            <a:ext cx="2651125" cy="1990725"/>
            <a:chOff x="139" y="1088"/>
            <a:chExt cx="1670" cy="2161"/>
          </a:xfrm>
        </p:grpSpPr>
        <p:graphicFrame>
          <p:nvGraphicFramePr>
            <p:cNvPr id="1027" name="Object 11"/>
            <p:cNvGraphicFramePr>
              <a:graphicFrameLocks noChangeAspect="1"/>
            </p:cNvGraphicFramePr>
            <p:nvPr/>
          </p:nvGraphicFramePr>
          <p:xfrm>
            <a:off x="139" y="1088"/>
            <a:ext cx="1670" cy="2161"/>
          </p:xfrm>
          <a:graphic>
            <a:graphicData uri="http://schemas.openxmlformats.org/presentationml/2006/ole">
              <p:oleObj spid="_x0000_s1027" name="Graph Sheet" r:id="rId4" imgW="2590560" imgH="3352680" progId="SPLUSGraphSheetFileType">
                <p:embed/>
              </p:oleObj>
            </a:graphicData>
          </a:graphic>
        </p:graphicFrame>
        <p:sp>
          <p:nvSpPr>
            <p:cNvPr id="1034" name="Line 12"/>
            <p:cNvSpPr>
              <a:spLocks noChangeShapeType="1"/>
            </p:cNvSpPr>
            <p:nvPr/>
          </p:nvSpPr>
          <p:spPr bwMode="auto">
            <a:xfrm flipH="1">
              <a:off x="639" y="2440"/>
              <a:ext cx="153" cy="0"/>
            </a:xfrm>
            <a:prstGeom prst="line">
              <a:avLst/>
            </a:prstGeom>
            <a:noFill/>
            <a:ln w="28575">
              <a:solidFill>
                <a:srgbClr val="000000"/>
              </a:solidFill>
              <a:prstDash val="dash"/>
              <a:round/>
              <a:headEnd/>
              <a:tailEnd/>
            </a:ln>
          </p:spPr>
          <p:txBody>
            <a:bodyPr/>
            <a:lstStyle/>
            <a:p>
              <a:endParaRPr lang="fr-FR"/>
            </a:p>
          </p:txBody>
        </p:sp>
        <p:sp>
          <p:nvSpPr>
            <p:cNvPr id="1035" name="Oval 13"/>
            <p:cNvSpPr>
              <a:spLocks noChangeArrowheads="1"/>
            </p:cNvSpPr>
            <p:nvPr/>
          </p:nvSpPr>
          <p:spPr bwMode="auto">
            <a:xfrm>
              <a:off x="792" y="2413"/>
              <a:ext cx="48" cy="48"/>
            </a:xfrm>
            <a:prstGeom prst="ellipse">
              <a:avLst/>
            </a:prstGeom>
            <a:solidFill>
              <a:schemeClr val="accent2"/>
            </a:solidFill>
            <a:ln w="6350">
              <a:solidFill>
                <a:schemeClr val="tx1"/>
              </a:solidFill>
              <a:round/>
              <a:headEnd/>
              <a:tailEnd/>
            </a:ln>
          </p:spPr>
          <p:txBody>
            <a:bodyPr wrap="none" anchor="ctr"/>
            <a:lstStyle/>
            <a:p>
              <a:endParaRPr lang="fr-FR"/>
            </a:p>
          </p:txBody>
        </p:sp>
        <p:sp>
          <p:nvSpPr>
            <p:cNvPr id="1036" name="Line 14"/>
            <p:cNvSpPr>
              <a:spLocks noChangeShapeType="1"/>
            </p:cNvSpPr>
            <p:nvPr/>
          </p:nvSpPr>
          <p:spPr bwMode="auto">
            <a:xfrm flipH="1">
              <a:off x="640" y="2459"/>
              <a:ext cx="0" cy="586"/>
            </a:xfrm>
            <a:prstGeom prst="line">
              <a:avLst/>
            </a:prstGeom>
            <a:noFill/>
            <a:ln w="28575">
              <a:solidFill>
                <a:srgbClr val="000000"/>
              </a:solidFill>
              <a:prstDash val="lgDash"/>
              <a:round/>
              <a:headEnd/>
              <a:tailEnd/>
            </a:ln>
          </p:spPr>
          <p:txBody>
            <a:bodyPr/>
            <a:lstStyle/>
            <a:p>
              <a:endParaRPr lang="fr-FR"/>
            </a:p>
          </p:txBody>
        </p:sp>
      </p:grpSp>
      <p:graphicFrame>
        <p:nvGraphicFramePr>
          <p:cNvPr id="1026" name="Object 15"/>
          <p:cNvGraphicFramePr>
            <a:graphicFrameLocks noChangeAspect="1"/>
          </p:cNvGraphicFramePr>
          <p:nvPr/>
        </p:nvGraphicFramePr>
        <p:xfrm>
          <a:off x="5651500" y="1484313"/>
          <a:ext cx="2667000" cy="2108200"/>
        </p:xfrm>
        <a:graphic>
          <a:graphicData uri="http://schemas.openxmlformats.org/presentationml/2006/ole">
            <p:oleObj spid="_x0000_s1026" name="Graph Sheet" r:id="rId5" imgW="2590560" imgH="3352680" progId="SPLUSGraphSheetFileType">
              <p:embed/>
            </p:oleObj>
          </a:graphicData>
        </a:graphic>
      </p:graphicFrame>
      <p:pic>
        <p:nvPicPr>
          <p:cNvPr id="1033" name="Picture 4" descr="cdic.jpg"/>
          <p:cNvPicPr>
            <a:picLocks noChangeAspect="1"/>
          </p:cNvPicPr>
          <p:nvPr/>
        </p:nvPicPr>
        <p:blipFill>
          <a:blip r:embed="rId6"/>
          <a:srcRect/>
          <a:stretch>
            <a:fillRect/>
          </a:stretch>
        </p:blipFill>
        <p:spPr bwMode="auto">
          <a:xfrm>
            <a:off x="7185025" y="476250"/>
            <a:ext cx="1419225" cy="75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a:xfrm>
            <a:off x="565150" y="469900"/>
            <a:ext cx="8099425" cy="801688"/>
          </a:xfrm>
        </p:spPr>
        <p:txBody>
          <a:bodyPr/>
          <a:lstStyle/>
          <a:p>
            <a:pPr eaLnBrk="1" hangingPunct="1"/>
            <a:r>
              <a:rPr lang="da-DK" smtClean="0">
                <a:sym typeface="Verdana" pitchFamily="34" charset="0"/>
              </a:rPr>
              <a:t>Mesures</a:t>
            </a:r>
          </a:p>
        </p:txBody>
      </p:sp>
      <p:sp>
        <p:nvSpPr>
          <p:cNvPr id="39939" name="Content Placeholder 2"/>
          <p:cNvSpPr>
            <a:spLocks noGrp="1"/>
          </p:cNvSpPr>
          <p:nvPr>
            <p:ph idx="4294967295"/>
          </p:nvPr>
        </p:nvSpPr>
        <p:spPr/>
        <p:txBody>
          <a:bodyPr/>
          <a:lstStyle/>
          <a:p>
            <a:pPr eaLnBrk="1" hangingPunct="1">
              <a:buClr>
                <a:srgbClr val="009FDA"/>
              </a:buClr>
            </a:pPr>
            <a:r>
              <a:rPr lang="da-DK" smtClean="0">
                <a:solidFill>
                  <a:srgbClr val="001965"/>
                </a:solidFill>
                <a:sym typeface="Verdana" pitchFamily="34" charset="0"/>
              </a:rPr>
              <a:t>Mesurez la taille et le poids à chaque consultation, une fois par trimestre, et au moins deux fois par an </a:t>
            </a:r>
          </a:p>
          <a:p>
            <a:pPr eaLnBrk="1" hangingPunct="1">
              <a:buClr>
                <a:srgbClr val="009FDA"/>
              </a:buClr>
            </a:pPr>
            <a:r>
              <a:rPr lang="da-DK" smtClean="0">
                <a:solidFill>
                  <a:srgbClr val="001965"/>
                </a:solidFill>
                <a:sym typeface="Verdana" pitchFamily="34" charset="0"/>
              </a:rPr>
              <a:t>Notez les mesures dans le dossier médical et sur la courbe de croissance </a:t>
            </a:r>
          </a:p>
          <a:p>
            <a:pPr eaLnBrk="1" hangingPunct="1">
              <a:buClr>
                <a:srgbClr val="009FDA"/>
              </a:buClr>
            </a:pPr>
            <a:r>
              <a:rPr lang="da-DK" smtClean="0">
                <a:solidFill>
                  <a:srgbClr val="001965"/>
                </a:solidFill>
                <a:sym typeface="Verdana" pitchFamily="34" charset="0"/>
              </a:rPr>
              <a:t>Mesurez la taille debout, sans chaussures</a:t>
            </a:r>
          </a:p>
          <a:p>
            <a:pPr eaLnBrk="1" hangingPunct="1">
              <a:buClr>
                <a:srgbClr val="009FDA"/>
              </a:buClr>
            </a:pPr>
            <a:r>
              <a:rPr lang="da-DK" smtClean="0">
                <a:solidFill>
                  <a:srgbClr val="001965"/>
                </a:solidFill>
                <a:sym typeface="Verdana" pitchFamily="34" charset="0"/>
              </a:rPr>
              <a:t>Chez les enfants de moins de 30 mois, on mesurera la longueur corporelle totale</a:t>
            </a:r>
          </a:p>
          <a:p>
            <a:pPr eaLnBrk="1" hangingPunct="1">
              <a:buClr>
                <a:srgbClr val="009FDA"/>
              </a:buClr>
            </a:pPr>
            <a:r>
              <a:rPr lang="da-DK" smtClean="0">
                <a:solidFill>
                  <a:srgbClr val="001965"/>
                </a:solidFill>
                <a:sym typeface="Verdana" pitchFamily="34" charset="0"/>
              </a:rPr>
              <a:t>Mesurez le poids à 0,1 kg près si possible</a:t>
            </a:r>
          </a:p>
        </p:txBody>
      </p:sp>
      <p:sp>
        <p:nvSpPr>
          <p:cNvPr id="39940" name="Slide Number Placeholder 4"/>
          <p:cNvSpPr>
            <a:spLocks noGrp="1"/>
          </p:cNvSpPr>
          <p:nvPr>
            <p:ph type="sldNum" sz="quarter" idx="11"/>
          </p:nvPr>
        </p:nvSpPr>
        <p:spPr>
          <a:noFill/>
        </p:spPr>
        <p:txBody>
          <a:bodyPr/>
          <a:lstStyle/>
          <a:p>
            <a:pPr eaLnBrk="0" hangingPunct="0">
              <a:buSzPct val="100000"/>
            </a:pPr>
            <a:r>
              <a:rPr lang="da-DK" smtClean="0">
                <a:solidFill>
                  <a:srgbClr val="009FDA"/>
                </a:solidFill>
                <a:sym typeface="Verdana" pitchFamily="34" charset="0"/>
              </a:rPr>
              <a:t>Diapositive n° </a:t>
            </a:r>
            <a:fld id="{7873B39A-AD2C-47E0-BF98-03D8DC68A3D3}" type="slidenum">
              <a:rPr lang="da-DK" smtClean="0">
                <a:solidFill>
                  <a:srgbClr val="009FDA"/>
                </a:solidFill>
                <a:sym typeface="Verdana" pitchFamily="34" charset="0"/>
              </a:rPr>
              <a:pPr eaLnBrk="0" hangingPunct="0">
                <a:buSzPct val="100000"/>
              </a:pPr>
              <a:t>36</a:t>
            </a:fld>
            <a:endParaRPr lang="da-DK" smtClean="0">
              <a:solidFill>
                <a:srgbClr val="009FDA"/>
              </a:solidFill>
              <a:sym typeface="Verdana" pitchFamily="34" charset="0"/>
            </a:endParaRPr>
          </a:p>
        </p:txBody>
      </p:sp>
      <p:pic>
        <p:nvPicPr>
          <p:cNvPr id="39941" name="Picture 4" descr="cdic.jpg"/>
          <p:cNvPicPr>
            <a:picLocks noChangeAspect="1"/>
          </p:cNvPicPr>
          <p:nvPr/>
        </p:nvPicPr>
        <p:blipFill>
          <a:blip r:embed="rId3"/>
          <a:srcRect/>
          <a:stretch>
            <a:fillRect/>
          </a:stretch>
        </p:blipFill>
        <p:spPr bwMode="auto">
          <a:xfrm>
            <a:off x="7185025" y="476250"/>
            <a:ext cx="1419225" cy="75247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565150" y="469900"/>
            <a:ext cx="8099425" cy="801688"/>
          </a:xfrm>
        </p:spPr>
        <p:txBody>
          <a:bodyPr/>
          <a:lstStyle/>
          <a:p>
            <a:pPr eaLnBrk="1" hangingPunct="1"/>
            <a:r>
              <a:rPr lang="da-DK" smtClean="0">
                <a:sym typeface="Verdana" pitchFamily="34" charset="0"/>
              </a:rPr>
              <a:t>Matériel de mesure</a:t>
            </a:r>
          </a:p>
        </p:txBody>
      </p:sp>
      <p:sp>
        <p:nvSpPr>
          <p:cNvPr id="40963" name="Slide Number Placeholder 4"/>
          <p:cNvSpPr>
            <a:spLocks noGrp="1"/>
          </p:cNvSpPr>
          <p:nvPr>
            <p:ph type="sldNum" sz="quarter" idx="11"/>
          </p:nvPr>
        </p:nvSpPr>
        <p:spPr>
          <a:noFill/>
        </p:spPr>
        <p:txBody>
          <a:bodyPr/>
          <a:lstStyle/>
          <a:p>
            <a:pPr eaLnBrk="0" hangingPunct="0">
              <a:buSzPct val="100000"/>
            </a:pPr>
            <a:r>
              <a:rPr lang="da-DK" smtClean="0">
                <a:solidFill>
                  <a:srgbClr val="009FDA"/>
                </a:solidFill>
                <a:sym typeface="Verdana" pitchFamily="34" charset="0"/>
              </a:rPr>
              <a:t>Diapositive n° </a:t>
            </a:r>
            <a:fld id="{A3E02385-3FE9-4A87-A5A3-34B29E6AAE0E}" type="slidenum">
              <a:rPr lang="da-DK" smtClean="0">
                <a:solidFill>
                  <a:srgbClr val="009FDA"/>
                </a:solidFill>
                <a:sym typeface="Verdana" pitchFamily="34" charset="0"/>
              </a:rPr>
              <a:pPr eaLnBrk="0" hangingPunct="0">
                <a:buSzPct val="100000"/>
              </a:pPr>
              <a:t>37</a:t>
            </a:fld>
            <a:endParaRPr lang="da-DK" smtClean="0">
              <a:solidFill>
                <a:srgbClr val="009FDA"/>
              </a:solidFill>
              <a:sym typeface="Verdana" pitchFamily="34" charset="0"/>
            </a:endParaRPr>
          </a:p>
        </p:txBody>
      </p:sp>
      <p:pic>
        <p:nvPicPr>
          <p:cNvPr id="40964" name="Picture 9" descr="Measure"/>
          <p:cNvPicPr>
            <a:picLocks noChangeAspect="1" noChangeArrowheads="1"/>
          </p:cNvPicPr>
          <p:nvPr/>
        </p:nvPicPr>
        <p:blipFill>
          <a:blip r:embed="rId3"/>
          <a:srcRect/>
          <a:stretch>
            <a:fillRect/>
          </a:stretch>
        </p:blipFill>
        <p:spPr bwMode="auto">
          <a:xfrm>
            <a:off x="4932363" y="1268413"/>
            <a:ext cx="2095500" cy="4191000"/>
          </a:xfrm>
          <a:prstGeom prst="rect">
            <a:avLst/>
          </a:prstGeom>
          <a:noFill/>
          <a:ln w="9525">
            <a:noFill/>
            <a:miter lim="800000"/>
            <a:headEnd/>
            <a:tailEnd/>
          </a:ln>
        </p:spPr>
      </p:pic>
      <p:pic>
        <p:nvPicPr>
          <p:cNvPr id="40965" name="Picture 12" descr="Weigh scale"/>
          <p:cNvPicPr>
            <a:picLocks noChangeAspect="1" noChangeArrowheads="1"/>
          </p:cNvPicPr>
          <p:nvPr/>
        </p:nvPicPr>
        <p:blipFill>
          <a:blip r:embed="rId4"/>
          <a:srcRect/>
          <a:stretch>
            <a:fillRect/>
          </a:stretch>
        </p:blipFill>
        <p:spPr bwMode="auto">
          <a:xfrm>
            <a:off x="1692275" y="2205038"/>
            <a:ext cx="1812925" cy="2668587"/>
          </a:xfrm>
          <a:prstGeom prst="rect">
            <a:avLst/>
          </a:prstGeom>
          <a:noFill/>
          <a:ln w="9525">
            <a:noFill/>
            <a:miter lim="800000"/>
            <a:headEnd/>
            <a:tailEnd/>
          </a:ln>
        </p:spPr>
      </p:pic>
      <p:pic>
        <p:nvPicPr>
          <p:cNvPr id="40966" name="Picture 4" descr="cdic.jpg"/>
          <p:cNvPicPr>
            <a:picLocks noChangeAspect="1"/>
          </p:cNvPicPr>
          <p:nvPr/>
        </p:nvPicPr>
        <p:blipFill>
          <a:blip r:embed="rId5"/>
          <a:srcRect/>
          <a:stretch>
            <a:fillRect/>
          </a:stretch>
        </p:blipFill>
        <p:spPr bwMode="auto">
          <a:xfrm>
            <a:off x="7185025" y="476250"/>
            <a:ext cx="1419225" cy="75247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539750" y="476250"/>
            <a:ext cx="8188325" cy="801688"/>
          </a:xfrm>
        </p:spPr>
        <p:txBody>
          <a:bodyPr/>
          <a:lstStyle/>
          <a:p>
            <a:pPr eaLnBrk="1" hangingPunct="1"/>
            <a:r>
              <a:rPr lang="da-DK" smtClean="0">
                <a:sym typeface="Verdana" pitchFamily="34" charset="0"/>
              </a:rPr>
              <a:t>Questions</a:t>
            </a:r>
          </a:p>
        </p:txBody>
      </p:sp>
      <p:pic>
        <p:nvPicPr>
          <p:cNvPr id="41987" name="Picture 3" descr="questionmark.jpg"/>
          <p:cNvPicPr>
            <a:picLocks noChangeAspect="1"/>
          </p:cNvPicPr>
          <p:nvPr/>
        </p:nvPicPr>
        <p:blipFill>
          <a:blip r:embed="rId3"/>
          <a:srcRect/>
          <a:stretch>
            <a:fillRect/>
          </a:stretch>
        </p:blipFill>
        <p:spPr bwMode="auto">
          <a:xfrm>
            <a:off x="2667000" y="1524000"/>
            <a:ext cx="3810000" cy="3810000"/>
          </a:xfrm>
          <a:prstGeom prst="rect">
            <a:avLst/>
          </a:prstGeom>
          <a:noFill/>
          <a:ln w="9525">
            <a:noFill/>
            <a:miter lim="800000"/>
            <a:headEnd/>
            <a:tailEnd/>
          </a:ln>
        </p:spPr>
      </p:pic>
      <p:pic>
        <p:nvPicPr>
          <p:cNvPr id="41988" name="Picture 4" descr="cdic.jpg"/>
          <p:cNvPicPr>
            <a:picLocks noChangeAspect="1"/>
          </p:cNvPicPr>
          <p:nvPr/>
        </p:nvPicPr>
        <p:blipFill>
          <a:blip r:embed="rId4"/>
          <a:srcRect/>
          <a:stretch>
            <a:fillRect/>
          </a:stretch>
        </p:blipFill>
        <p:spPr bwMode="auto">
          <a:xfrm>
            <a:off x="7185025" y="476250"/>
            <a:ext cx="1419225" cy="75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0" y="1517650"/>
            <a:ext cx="9144000" cy="3168650"/>
          </a:xfrm>
          <a:prstGeom prst="rect">
            <a:avLst/>
          </a:prstGeom>
          <a:solidFill>
            <a:schemeClr val="accent2"/>
          </a:solidFill>
          <a:ln w="9525">
            <a:noFill/>
            <a:miter lim="800000"/>
            <a:headEnd/>
            <a:tailEnd/>
          </a:ln>
        </p:spPr>
        <p:txBody>
          <a:bodyPr wrap="none" lIns="0" tIns="0" rIns="0" bIns="0" anchor="ctr"/>
          <a:lstStyle/>
          <a:p>
            <a:endParaRPr lang="en-GB">
              <a:solidFill>
                <a:schemeClr val="accent1"/>
              </a:solidFill>
              <a:ea typeface="ＭＳ Ｐゴシック" pitchFamily="34" charset="-128"/>
            </a:endParaRPr>
          </a:p>
        </p:txBody>
      </p:sp>
      <p:sp>
        <p:nvSpPr>
          <p:cNvPr id="670723" name="Rectangle 3"/>
          <p:cNvSpPr>
            <a:spLocks noChangeArrowheads="1"/>
          </p:cNvSpPr>
          <p:nvPr/>
        </p:nvSpPr>
        <p:spPr bwMode="auto">
          <a:xfrm rot="1356673">
            <a:off x="536575" y="1624013"/>
            <a:ext cx="3514725" cy="3516312"/>
          </a:xfrm>
          <a:prstGeom prst="rect">
            <a:avLst/>
          </a:prstGeom>
          <a:gradFill rotWithShape="1">
            <a:gsLst>
              <a:gs pos="0">
                <a:schemeClr val="accent2"/>
              </a:gs>
              <a:gs pos="50000">
                <a:schemeClr val="accent1"/>
              </a:gs>
              <a:gs pos="100000">
                <a:schemeClr val="accent2"/>
              </a:gs>
            </a:gsLst>
            <a:lin ang="0" scaled="1"/>
          </a:gradFill>
          <a:ln w="9525">
            <a:noFill/>
            <a:miter lim="800000"/>
            <a:headEnd/>
            <a:tailEnd/>
          </a:ln>
        </p:spPr>
        <p:txBody>
          <a:bodyPr wrap="none" anchor="ctr"/>
          <a:lstStyle/>
          <a:p>
            <a:pPr>
              <a:defRPr/>
            </a:pPr>
            <a:endParaRPr lang="en-US">
              <a:ea typeface="ＭＳ Ｐゴシック" pitchFamily="34" charset="-128"/>
            </a:endParaRPr>
          </a:p>
        </p:txBody>
      </p:sp>
      <p:sp>
        <p:nvSpPr>
          <p:cNvPr id="43012" name="Rectangle 4"/>
          <p:cNvSpPr>
            <a:spLocks noChangeArrowheads="1"/>
          </p:cNvSpPr>
          <p:nvPr/>
        </p:nvSpPr>
        <p:spPr bwMode="auto">
          <a:xfrm>
            <a:off x="0" y="476250"/>
            <a:ext cx="9144000" cy="5257800"/>
          </a:xfrm>
          <a:prstGeom prst="rect">
            <a:avLst/>
          </a:prstGeom>
          <a:noFill/>
          <a:ln w="9525">
            <a:noFill/>
            <a:miter lim="800000"/>
            <a:headEnd/>
            <a:tailEnd/>
          </a:ln>
        </p:spPr>
        <p:txBody>
          <a:bodyPr wrap="none" lIns="0" tIns="0" rIns="0" bIns="0" anchor="ctr"/>
          <a:lstStyle/>
          <a:p>
            <a:endParaRPr lang="en-US">
              <a:ea typeface="ＭＳ Ｐゴシック" pitchFamily="34" charset="-128"/>
            </a:endParaRPr>
          </a:p>
        </p:txBody>
      </p:sp>
      <p:sp>
        <p:nvSpPr>
          <p:cNvPr id="43013" name="Rectangle 8"/>
          <p:cNvSpPr>
            <a:spLocks noChangeArrowheads="1"/>
          </p:cNvSpPr>
          <p:nvPr/>
        </p:nvSpPr>
        <p:spPr bwMode="auto">
          <a:xfrm>
            <a:off x="0" y="0"/>
            <a:ext cx="9144000" cy="2351088"/>
          </a:xfrm>
          <a:prstGeom prst="rect">
            <a:avLst/>
          </a:prstGeom>
          <a:solidFill>
            <a:schemeClr val="bg1"/>
          </a:solidFill>
          <a:ln w="3175">
            <a:noFill/>
            <a:miter lim="800000"/>
            <a:headEnd/>
            <a:tailEnd/>
          </a:ln>
        </p:spPr>
        <p:txBody>
          <a:bodyPr wrap="none" lIns="72000" tIns="72000" rIns="72000" bIns="72000" anchor="ctr"/>
          <a:lstStyle/>
          <a:p>
            <a:endParaRPr lang="en-US">
              <a:ea typeface="ＭＳ Ｐゴシック" pitchFamily="34" charset="-128"/>
            </a:endParaRPr>
          </a:p>
        </p:txBody>
      </p:sp>
      <p:sp>
        <p:nvSpPr>
          <p:cNvPr id="43014" name="Rectangle 20"/>
          <p:cNvSpPr>
            <a:spLocks noChangeArrowheads="1"/>
          </p:cNvSpPr>
          <p:nvPr/>
        </p:nvSpPr>
        <p:spPr bwMode="auto">
          <a:xfrm>
            <a:off x="0" y="0"/>
            <a:ext cx="9140825" cy="6856413"/>
          </a:xfrm>
          <a:prstGeom prst="rect">
            <a:avLst/>
          </a:prstGeom>
          <a:noFill/>
          <a:ln w="3175">
            <a:noFill/>
            <a:miter lim="800000"/>
            <a:headEnd/>
            <a:tailEnd/>
          </a:ln>
        </p:spPr>
        <p:txBody>
          <a:bodyPr wrap="none" lIns="72000" tIns="72000" rIns="72000" bIns="72000" anchor="ctr"/>
          <a:lstStyle/>
          <a:p>
            <a:endParaRPr lang="en-US">
              <a:ea typeface="ＭＳ Ｐゴシック" pitchFamily="34" charset="-128"/>
            </a:endParaRPr>
          </a:p>
        </p:txBody>
      </p:sp>
      <p:grpSp>
        <p:nvGrpSpPr>
          <p:cNvPr id="43015" name="Group 31"/>
          <p:cNvGrpSpPr>
            <a:grpSpLocks/>
          </p:cNvGrpSpPr>
          <p:nvPr/>
        </p:nvGrpSpPr>
        <p:grpSpPr bwMode="auto">
          <a:xfrm>
            <a:off x="0" y="0"/>
            <a:ext cx="9144000" cy="6440488"/>
            <a:chOff x="0" y="0"/>
            <a:chExt cx="5760" cy="4057"/>
          </a:xfrm>
        </p:grpSpPr>
        <p:sp>
          <p:nvSpPr>
            <p:cNvPr id="43018" name="Rectangle 11"/>
            <p:cNvSpPr>
              <a:spLocks noChangeArrowheads="1"/>
            </p:cNvSpPr>
            <p:nvPr/>
          </p:nvSpPr>
          <p:spPr bwMode="auto">
            <a:xfrm>
              <a:off x="5577" y="0"/>
              <a:ext cx="183" cy="3014"/>
            </a:xfrm>
            <a:prstGeom prst="rect">
              <a:avLst/>
            </a:prstGeom>
            <a:solidFill>
              <a:schemeClr val="bg1"/>
            </a:solidFill>
            <a:ln w="3175">
              <a:noFill/>
              <a:miter lim="800000"/>
              <a:headEnd/>
              <a:tailEnd/>
            </a:ln>
          </p:spPr>
          <p:txBody>
            <a:bodyPr wrap="none" lIns="72000" tIns="72000" rIns="72000" bIns="72000" anchor="ctr"/>
            <a:lstStyle/>
            <a:p>
              <a:endParaRPr lang="en-US">
                <a:ea typeface="ＭＳ Ｐゴシック" pitchFamily="34" charset="-128"/>
              </a:endParaRPr>
            </a:p>
          </p:txBody>
        </p:sp>
        <p:sp>
          <p:nvSpPr>
            <p:cNvPr id="43019" name="Rectangle 9"/>
            <p:cNvSpPr>
              <a:spLocks noChangeArrowheads="1"/>
            </p:cNvSpPr>
            <p:nvPr/>
          </p:nvSpPr>
          <p:spPr bwMode="auto">
            <a:xfrm>
              <a:off x="0" y="2729"/>
              <a:ext cx="5760" cy="910"/>
            </a:xfrm>
            <a:prstGeom prst="rect">
              <a:avLst/>
            </a:prstGeom>
            <a:solidFill>
              <a:schemeClr val="bg1"/>
            </a:solidFill>
            <a:ln w="3175">
              <a:noFill/>
              <a:miter lim="800000"/>
              <a:headEnd/>
              <a:tailEnd/>
            </a:ln>
          </p:spPr>
          <p:txBody>
            <a:bodyPr wrap="none" lIns="72000" tIns="72000" rIns="72000" bIns="72000" anchor="ctr"/>
            <a:lstStyle/>
            <a:p>
              <a:endParaRPr lang="en-US">
                <a:ea typeface="ＭＳ Ｐゴシック" pitchFamily="34" charset="-128"/>
              </a:endParaRPr>
            </a:p>
          </p:txBody>
        </p:sp>
        <p:grpSp>
          <p:nvGrpSpPr>
            <p:cNvPr id="43020" name="Group 34"/>
            <p:cNvGrpSpPr>
              <a:grpSpLocks/>
            </p:cNvGrpSpPr>
            <p:nvPr/>
          </p:nvGrpSpPr>
          <p:grpSpPr bwMode="auto">
            <a:xfrm>
              <a:off x="0" y="622"/>
              <a:ext cx="5760" cy="3435"/>
              <a:chOff x="0" y="622"/>
              <a:chExt cx="5760" cy="3435"/>
            </a:xfrm>
          </p:grpSpPr>
          <p:sp>
            <p:nvSpPr>
              <p:cNvPr id="43021" name="Rectangle 10"/>
              <p:cNvSpPr>
                <a:spLocks noChangeArrowheads="1"/>
              </p:cNvSpPr>
              <p:nvPr/>
            </p:nvSpPr>
            <p:spPr bwMode="auto">
              <a:xfrm>
                <a:off x="0" y="1388"/>
                <a:ext cx="219" cy="1554"/>
              </a:xfrm>
              <a:prstGeom prst="rect">
                <a:avLst/>
              </a:prstGeom>
              <a:solidFill>
                <a:schemeClr val="bg1"/>
              </a:solidFill>
              <a:ln w="3175">
                <a:noFill/>
                <a:miter lim="800000"/>
                <a:headEnd/>
                <a:tailEnd/>
              </a:ln>
            </p:spPr>
            <p:txBody>
              <a:bodyPr wrap="none" lIns="72000" tIns="72000" rIns="72000" bIns="72000" anchor="ctr"/>
              <a:lstStyle/>
              <a:p>
                <a:endParaRPr lang="en-US">
                  <a:ea typeface="ＭＳ Ｐゴシック" pitchFamily="34" charset="-128"/>
                </a:endParaRPr>
              </a:p>
            </p:txBody>
          </p:sp>
          <p:sp>
            <p:nvSpPr>
              <p:cNvPr id="43022" name="Rectangle 36"/>
              <p:cNvSpPr>
                <a:spLocks noChangeArrowheads="1"/>
              </p:cNvSpPr>
              <p:nvPr/>
            </p:nvSpPr>
            <p:spPr bwMode="auto">
              <a:xfrm rot="5400000">
                <a:off x="3968" y="2266"/>
                <a:ext cx="3435" cy="148"/>
              </a:xfrm>
              <a:prstGeom prst="rect">
                <a:avLst/>
              </a:prstGeom>
              <a:noFill/>
              <a:ln w="3175" algn="ctr">
                <a:noFill/>
                <a:miter lim="800000"/>
                <a:headEnd/>
                <a:tailEnd/>
              </a:ln>
            </p:spPr>
            <p:txBody>
              <a:bodyPr lIns="72000" tIns="72000" rIns="72000" bIns="72000">
                <a:spAutoFit/>
              </a:bodyPr>
              <a:lstStyle/>
              <a:p>
                <a:pPr algn="r" eaLnBrk="0" hangingPunct="0">
                  <a:buSzPct val="100000"/>
                </a:pPr>
                <a:r>
                  <a:rPr lang="da-DK" sz="600" b="0">
                    <a:solidFill>
                      <a:srgbClr val="82786F"/>
                    </a:solidFill>
                    <a:sym typeface="Verdana" pitchFamily="34" charset="0"/>
                  </a:rPr>
                  <a:t>Changing Diabetes® et le logo Apis bull sont des marques déposées de Novo Nordisk A/S</a:t>
                </a:r>
              </a:p>
            </p:txBody>
          </p:sp>
          <p:pic>
            <p:nvPicPr>
              <p:cNvPr id="43023" name="Picture 37" descr="CD_knockedThrough"/>
              <p:cNvPicPr>
                <a:picLocks noChangeAspect="1" noChangeArrowheads="1"/>
              </p:cNvPicPr>
              <p:nvPr/>
            </p:nvPicPr>
            <p:blipFill>
              <a:blip r:embed="rId3"/>
              <a:srcRect l="4956" t="20717" r="4709" b="16928"/>
              <a:stretch>
                <a:fillRect/>
              </a:stretch>
            </p:blipFill>
            <p:spPr bwMode="auto">
              <a:xfrm>
                <a:off x="166" y="1386"/>
                <a:ext cx="5487" cy="1547"/>
              </a:xfrm>
              <a:prstGeom prst="rect">
                <a:avLst/>
              </a:prstGeom>
              <a:noFill/>
              <a:ln w="9525">
                <a:noFill/>
                <a:miter lim="800000"/>
                <a:headEnd/>
                <a:tailEnd/>
              </a:ln>
            </p:spPr>
          </p:pic>
        </p:grpSp>
      </p:grpSp>
      <p:pic>
        <p:nvPicPr>
          <p:cNvPr id="43016" name="Picture 15" descr="CD_Stacked_BIG®_RGB"/>
          <p:cNvPicPr>
            <a:picLocks noChangeAspect="1" noChangeArrowheads="1"/>
          </p:cNvPicPr>
          <p:nvPr/>
        </p:nvPicPr>
        <p:blipFill>
          <a:blip r:embed="rId4"/>
          <a:srcRect/>
          <a:stretch>
            <a:fillRect/>
          </a:stretch>
        </p:blipFill>
        <p:spPr bwMode="auto">
          <a:xfrm>
            <a:off x="468313" y="6145213"/>
            <a:ext cx="608012" cy="236537"/>
          </a:xfrm>
          <a:prstGeom prst="rect">
            <a:avLst/>
          </a:prstGeom>
          <a:noFill/>
          <a:ln w="9525">
            <a:noFill/>
            <a:miter lim="800000"/>
            <a:headEnd/>
            <a:tailEnd/>
          </a:ln>
        </p:spPr>
      </p:pic>
      <p:pic>
        <p:nvPicPr>
          <p:cNvPr id="43017" name="Picture 16" descr="cdic.jpg"/>
          <p:cNvPicPr>
            <a:picLocks noChangeAspect="1"/>
          </p:cNvPicPr>
          <p:nvPr/>
        </p:nvPicPr>
        <p:blipFill>
          <a:blip r:embed="rId5"/>
          <a:srcRect/>
          <a:stretch>
            <a:fillRect/>
          </a:stretch>
        </p:blipFill>
        <p:spPr bwMode="auto">
          <a:xfrm>
            <a:off x="7185025" y="476250"/>
            <a:ext cx="1419225" cy="752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autoRev="1" fill="hold" grpId="0" nodeType="withEffect">
                                  <p:stCondLst>
                                    <p:cond delay="0"/>
                                  </p:stCondLst>
                                  <p:childTnLst>
                                    <p:animMotion origin="layout" path="M -4.16667E-6 -4.81481E-6 L 0.46094 -4.81481E-6 " pathEditMode="relative" rAng="0" ptsTypes="AA">
                                      <p:cBhvr>
                                        <p:cTn id="6" dur="5000" fill="hold"/>
                                        <p:tgtEl>
                                          <p:spTgt spid="670723"/>
                                        </p:tgtEl>
                                        <p:attrNameLst>
                                          <p:attrName>ppt_x</p:attrName>
                                          <p:attrName>ppt_y</p:attrName>
                                        </p:attrNameLst>
                                      </p:cBhvr>
                                      <p:rCtr x="23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7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0" y="981075"/>
            <a:ext cx="8188325" cy="801688"/>
          </a:xfrm>
        </p:spPr>
        <p:txBody>
          <a:bodyPr/>
          <a:lstStyle/>
          <a:p>
            <a:pPr algn="ctr" eaLnBrk="1" hangingPunct="1"/>
            <a:r>
              <a:rPr lang="da-DK" sz="3600" b="0" smtClean="0">
                <a:sym typeface="Verdana" pitchFamily="34" charset="0"/>
              </a:rPr>
              <a:t>Paramètres de la prise en charge</a:t>
            </a:r>
          </a:p>
        </p:txBody>
      </p:sp>
      <p:sp>
        <p:nvSpPr>
          <p:cNvPr id="7171" name="Content Placeholder 2"/>
          <p:cNvSpPr>
            <a:spLocks noGrp="1"/>
          </p:cNvSpPr>
          <p:nvPr>
            <p:ph sz="half" idx="4294967295"/>
          </p:nvPr>
        </p:nvSpPr>
        <p:spPr>
          <a:xfrm>
            <a:off x="395288" y="1916113"/>
            <a:ext cx="4016375" cy="3729037"/>
          </a:xfrm>
        </p:spPr>
        <p:txBody>
          <a:bodyPr/>
          <a:lstStyle/>
          <a:p>
            <a:pPr eaLnBrk="1" hangingPunct="1">
              <a:lnSpc>
                <a:spcPct val="150000"/>
              </a:lnSpc>
              <a:buClr>
                <a:srgbClr val="009FDA"/>
              </a:buClr>
            </a:pPr>
            <a:r>
              <a:rPr lang="da-DK" smtClean="0">
                <a:solidFill>
                  <a:srgbClr val="001965"/>
                </a:solidFill>
                <a:sym typeface="Verdana" pitchFamily="34" charset="0"/>
              </a:rPr>
              <a:t>Éducation</a:t>
            </a:r>
          </a:p>
          <a:p>
            <a:pPr eaLnBrk="1" hangingPunct="1">
              <a:lnSpc>
                <a:spcPct val="150000"/>
              </a:lnSpc>
              <a:buClr>
                <a:srgbClr val="009FDA"/>
              </a:buClr>
            </a:pPr>
            <a:r>
              <a:rPr lang="da-DK" smtClean="0">
                <a:solidFill>
                  <a:srgbClr val="001965"/>
                </a:solidFill>
                <a:sym typeface="Verdana" pitchFamily="34" charset="0"/>
              </a:rPr>
              <a:t>Insuline</a:t>
            </a:r>
          </a:p>
          <a:p>
            <a:pPr eaLnBrk="1" hangingPunct="1">
              <a:lnSpc>
                <a:spcPct val="150000"/>
              </a:lnSpc>
              <a:buClr>
                <a:srgbClr val="009FDA"/>
              </a:buClr>
            </a:pPr>
            <a:r>
              <a:rPr lang="da-DK" smtClean="0">
                <a:solidFill>
                  <a:srgbClr val="001965"/>
                </a:solidFill>
                <a:sym typeface="Verdana" pitchFamily="34" charset="0"/>
              </a:rPr>
              <a:t>Régime alimentaire</a:t>
            </a:r>
          </a:p>
          <a:p>
            <a:pPr eaLnBrk="1" hangingPunct="1">
              <a:lnSpc>
                <a:spcPct val="150000"/>
              </a:lnSpc>
              <a:buClr>
                <a:srgbClr val="009FDA"/>
              </a:buClr>
            </a:pPr>
            <a:r>
              <a:rPr lang="da-DK" smtClean="0">
                <a:solidFill>
                  <a:srgbClr val="001965"/>
                </a:solidFill>
                <a:sym typeface="Verdana" pitchFamily="34" charset="0"/>
              </a:rPr>
              <a:t>Surveillance</a:t>
            </a:r>
          </a:p>
          <a:p>
            <a:pPr eaLnBrk="1" hangingPunct="1">
              <a:lnSpc>
                <a:spcPct val="150000"/>
              </a:lnSpc>
              <a:buClr>
                <a:srgbClr val="009FDA"/>
              </a:buClr>
            </a:pPr>
            <a:r>
              <a:rPr lang="da-DK" smtClean="0">
                <a:solidFill>
                  <a:srgbClr val="001965"/>
                </a:solidFill>
                <a:sym typeface="Verdana" pitchFamily="34" charset="0"/>
              </a:rPr>
              <a:t>Soutien apporté à l'enfant et à la famille</a:t>
            </a:r>
          </a:p>
          <a:p>
            <a:pPr eaLnBrk="1" hangingPunct="1">
              <a:buClr>
                <a:srgbClr val="009FDA"/>
              </a:buClr>
            </a:pPr>
            <a:endParaRPr lang="da-DK" smtClean="0">
              <a:solidFill>
                <a:srgbClr val="001965"/>
              </a:solidFill>
              <a:sym typeface="Verdana" pitchFamily="34" charset="0"/>
            </a:endParaRPr>
          </a:p>
        </p:txBody>
      </p:sp>
      <p:sp>
        <p:nvSpPr>
          <p:cNvPr id="7172" name="Slide Number Placeholder 4"/>
          <p:cNvSpPr>
            <a:spLocks noGrp="1"/>
          </p:cNvSpPr>
          <p:nvPr>
            <p:ph type="sldNum" sz="quarter" idx="11"/>
          </p:nvPr>
        </p:nvSpPr>
        <p:spPr>
          <a:noFill/>
        </p:spPr>
        <p:txBody>
          <a:bodyPr/>
          <a:lstStyle/>
          <a:p>
            <a:pPr eaLnBrk="0" hangingPunct="0">
              <a:buSzPct val="100000"/>
            </a:pPr>
            <a:r>
              <a:rPr lang="da-DK" smtClean="0">
                <a:solidFill>
                  <a:srgbClr val="009FDA"/>
                </a:solidFill>
                <a:sym typeface="Verdana" pitchFamily="34" charset="0"/>
              </a:rPr>
              <a:t>Diapositive n° </a:t>
            </a:r>
            <a:fld id="{C4D64088-1622-4D84-ADB0-B79C1CA1AFA6}" type="slidenum">
              <a:rPr lang="da-DK" smtClean="0">
                <a:solidFill>
                  <a:srgbClr val="009FDA"/>
                </a:solidFill>
                <a:sym typeface="Verdana" pitchFamily="34" charset="0"/>
              </a:rPr>
              <a:pPr eaLnBrk="0" hangingPunct="0">
                <a:buSzPct val="100000"/>
              </a:pPr>
              <a:t>4</a:t>
            </a:fld>
            <a:endParaRPr lang="da-DK" smtClean="0">
              <a:solidFill>
                <a:srgbClr val="009FDA"/>
              </a:solidFill>
              <a:sym typeface="Verdana" pitchFamily="34" charset="0"/>
            </a:endParaRPr>
          </a:p>
        </p:txBody>
      </p:sp>
      <p:grpSp>
        <p:nvGrpSpPr>
          <p:cNvPr id="7173" name="Group 6"/>
          <p:cNvGrpSpPr>
            <a:grpSpLocks noChangeAspect="1"/>
          </p:cNvGrpSpPr>
          <p:nvPr/>
        </p:nvGrpSpPr>
        <p:grpSpPr bwMode="auto">
          <a:xfrm>
            <a:off x="4500563" y="1773238"/>
            <a:ext cx="4319587" cy="3698875"/>
            <a:chOff x="385" y="1238"/>
            <a:chExt cx="3180" cy="2330"/>
          </a:xfrm>
        </p:grpSpPr>
        <p:sp>
          <p:nvSpPr>
            <p:cNvPr id="7177" name="Freeform 7"/>
            <p:cNvSpPr>
              <a:spLocks/>
            </p:cNvSpPr>
            <p:nvPr/>
          </p:nvSpPr>
          <p:spPr bwMode="auto">
            <a:xfrm>
              <a:off x="385" y="1238"/>
              <a:ext cx="2694" cy="2330"/>
            </a:xfrm>
            <a:custGeom>
              <a:avLst/>
              <a:gdLst>
                <a:gd name="T0" fmla="*/ 2572 w 2694"/>
                <a:gd name="T1" fmla="*/ 1486 h 2330"/>
                <a:gd name="T2" fmla="*/ 2531 w 2694"/>
                <a:gd name="T3" fmla="*/ 1416 h 2330"/>
                <a:gd name="T4" fmla="*/ 2293 w 2694"/>
                <a:gd name="T5" fmla="*/ 716 h 2330"/>
                <a:gd name="T6" fmla="*/ 2270 w 2694"/>
                <a:gd name="T7" fmla="*/ 588 h 2330"/>
                <a:gd name="T8" fmla="*/ 2144 w 2694"/>
                <a:gd name="T9" fmla="*/ 563 h 2330"/>
                <a:gd name="T10" fmla="*/ 1519 w 2694"/>
                <a:gd name="T11" fmla="*/ 575 h 2330"/>
                <a:gd name="T12" fmla="*/ 1421 w 2694"/>
                <a:gd name="T13" fmla="*/ 492 h 2330"/>
                <a:gd name="T14" fmla="*/ 1475 w 2694"/>
                <a:gd name="T15" fmla="*/ 145 h 2330"/>
                <a:gd name="T16" fmla="*/ 1457 w 2694"/>
                <a:gd name="T17" fmla="*/ 42 h 2330"/>
                <a:gd name="T18" fmla="*/ 1272 w 2694"/>
                <a:gd name="T19" fmla="*/ 19 h 2330"/>
                <a:gd name="T20" fmla="*/ 1229 w 2694"/>
                <a:gd name="T21" fmla="*/ 95 h 2330"/>
                <a:gd name="T22" fmla="*/ 1233 w 2694"/>
                <a:gd name="T23" fmla="*/ 146 h 2330"/>
                <a:gd name="T24" fmla="*/ 1291 w 2694"/>
                <a:gd name="T25" fmla="*/ 494 h 2330"/>
                <a:gd name="T26" fmla="*/ 1199 w 2694"/>
                <a:gd name="T27" fmla="*/ 577 h 2330"/>
                <a:gd name="T28" fmla="*/ 562 w 2694"/>
                <a:gd name="T29" fmla="*/ 577 h 2330"/>
                <a:gd name="T30" fmla="*/ 539 w 2694"/>
                <a:gd name="T31" fmla="*/ 561 h 2330"/>
                <a:gd name="T32" fmla="*/ 389 w 2694"/>
                <a:gd name="T33" fmla="*/ 642 h 2330"/>
                <a:gd name="T34" fmla="*/ 396 w 2694"/>
                <a:gd name="T35" fmla="*/ 723 h 2330"/>
                <a:gd name="T36" fmla="*/ 165 w 2694"/>
                <a:gd name="T37" fmla="*/ 1410 h 2330"/>
                <a:gd name="T38" fmla="*/ 113 w 2694"/>
                <a:gd name="T39" fmla="*/ 1472 h 2330"/>
                <a:gd name="T40" fmla="*/ 5 w 2694"/>
                <a:gd name="T41" fmla="*/ 1518 h 2330"/>
                <a:gd name="T42" fmla="*/ 140 w 2694"/>
                <a:gd name="T43" fmla="*/ 1626 h 2330"/>
                <a:gd name="T44" fmla="*/ 394 w 2694"/>
                <a:gd name="T45" fmla="*/ 1684 h 2330"/>
                <a:gd name="T46" fmla="*/ 324 w 2694"/>
                <a:gd name="T47" fmla="*/ 1490 h 2330"/>
                <a:gd name="T48" fmla="*/ 290 w 2694"/>
                <a:gd name="T49" fmla="*/ 1434 h 2330"/>
                <a:gd name="T50" fmla="*/ 668 w 2694"/>
                <a:gd name="T51" fmla="*/ 1490 h 2330"/>
                <a:gd name="T52" fmla="*/ 456 w 2694"/>
                <a:gd name="T53" fmla="*/ 1687 h 2330"/>
                <a:gd name="T54" fmla="*/ 500 w 2694"/>
                <a:gd name="T55" fmla="*/ 1688 h 2330"/>
                <a:gd name="T56" fmla="*/ 805 w 2694"/>
                <a:gd name="T57" fmla="*/ 1647 h 2330"/>
                <a:gd name="T58" fmla="*/ 982 w 2694"/>
                <a:gd name="T59" fmla="*/ 1538 h 2330"/>
                <a:gd name="T60" fmla="*/ 887 w 2694"/>
                <a:gd name="T61" fmla="*/ 1486 h 2330"/>
                <a:gd name="T62" fmla="*/ 828 w 2694"/>
                <a:gd name="T63" fmla="*/ 1409 h 2330"/>
                <a:gd name="T64" fmla="*/ 578 w 2694"/>
                <a:gd name="T65" fmla="*/ 743 h 2330"/>
                <a:gd name="T66" fmla="*/ 1219 w 2694"/>
                <a:gd name="T67" fmla="*/ 779 h 2330"/>
                <a:gd name="T68" fmla="*/ 1280 w 2694"/>
                <a:gd name="T69" fmla="*/ 1104 h 2330"/>
                <a:gd name="T70" fmla="*/ 1237 w 2694"/>
                <a:gd name="T71" fmla="*/ 1159 h 2330"/>
                <a:gd name="T72" fmla="*/ 1280 w 2694"/>
                <a:gd name="T73" fmla="*/ 1214 h 2330"/>
                <a:gd name="T74" fmla="*/ 1221 w 2694"/>
                <a:gd name="T75" fmla="*/ 2042 h 2330"/>
                <a:gd name="T76" fmla="*/ 1203 w 2694"/>
                <a:gd name="T77" fmla="*/ 2095 h 2330"/>
                <a:gd name="T78" fmla="*/ 1040 w 2694"/>
                <a:gd name="T79" fmla="*/ 2167 h 2330"/>
                <a:gd name="T80" fmla="*/ 902 w 2694"/>
                <a:gd name="T81" fmla="*/ 2177 h 2330"/>
                <a:gd name="T82" fmla="*/ 1053 w 2694"/>
                <a:gd name="T83" fmla="*/ 2330 h 2330"/>
                <a:gd name="T84" fmla="*/ 1837 w 2694"/>
                <a:gd name="T85" fmla="*/ 2190 h 2330"/>
                <a:gd name="T86" fmla="*/ 1674 w 2694"/>
                <a:gd name="T87" fmla="*/ 2167 h 2330"/>
                <a:gd name="T88" fmla="*/ 1511 w 2694"/>
                <a:gd name="T89" fmla="*/ 2095 h 2330"/>
                <a:gd name="T90" fmla="*/ 1495 w 2694"/>
                <a:gd name="T91" fmla="*/ 2042 h 2330"/>
                <a:gd name="T92" fmla="*/ 1431 w 2694"/>
                <a:gd name="T93" fmla="*/ 1214 h 2330"/>
                <a:gd name="T94" fmla="*/ 1473 w 2694"/>
                <a:gd name="T95" fmla="*/ 1159 h 2330"/>
                <a:gd name="T96" fmla="*/ 1431 w 2694"/>
                <a:gd name="T97" fmla="*/ 1104 h 2330"/>
                <a:gd name="T98" fmla="*/ 1498 w 2694"/>
                <a:gd name="T99" fmla="*/ 782 h 2330"/>
                <a:gd name="T100" fmla="*/ 2105 w 2694"/>
                <a:gd name="T101" fmla="*/ 743 h 2330"/>
                <a:gd name="T102" fmla="*/ 1855 w 2694"/>
                <a:gd name="T103" fmla="*/ 1409 h 2330"/>
                <a:gd name="T104" fmla="*/ 1796 w 2694"/>
                <a:gd name="T105" fmla="*/ 1486 h 2330"/>
                <a:gd name="T106" fmla="*/ 1700 w 2694"/>
                <a:gd name="T107" fmla="*/ 1537 h 2330"/>
                <a:gd name="T108" fmla="*/ 1868 w 2694"/>
                <a:gd name="T109" fmla="*/ 1643 h 2330"/>
                <a:gd name="T110" fmla="*/ 2157 w 2694"/>
                <a:gd name="T111" fmla="*/ 1688 h 2330"/>
                <a:gd name="T112" fmla="*/ 2036 w 2694"/>
                <a:gd name="T113" fmla="*/ 1479 h 2330"/>
                <a:gd name="T114" fmla="*/ 1995 w 2694"/>
                <a:gd name="T115" fmla="*/ 1430 h 2330"/>
                <a:gd name="T116" fmla="*/ 2383 w 2694"/>
                <a:gd name="T117" fmla="*/ 1493 h 2330"/>
                <a:gd name="T118" fmla="*/ 2184 w 2694"/>
                <a:gd name="T119" fmla="*/ 1688 h 2330"/>
                <a:gd name="T120" fmla="*/ 2340 w 2694"/>
                <a:gd name="T121" fmla="*/ 1678 h 2330"/>
                <a:gd name="T122" fmla="*/ 2523 w 2694"/>
                <a:gd name="T123" fmla="*/ 1634 h 2330"/>
                <a:gd name="T124" fmla="*/ 2639 w 2694"/>
                <a:gd name="T125" fmla="*/ 1566 h 23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94"/>
                <a:gd name="T190" fmla="*/ 0 h 2330"/>
                <a:gd name="T191" fmla="*/ 2694 w 2694"/>
                <a:gd name="T192" fmla="*/ 2330 h 233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94" h="2330">
                  <a:moveTo>
                    <a:pt x="2694" y="1501"/>
                  </a:moveTo>
                  <a:lnTo>
                    <a:pt x="2622" y="1501"/>
                  </a:lnTo>
                  <a:lnTo>
                    <a:pt x="2571" y="1501"/>
                  </a:lnTo>
                  <a:lnTo>
                    <a:pt x="2572" y="1498"/>
                  </a:lnTo>
                  <a:lnTo>
                    <a:pt x="2572" y="1494"/>
                  </a:lnTo>
                  <a:lnTo>
                    <a:pt x="2572" y="1490"/>
                  </a:lnTo>
                  <a:lnTo>
                    <a:pt x="2572" y="1486"/>
                  </a:lnTo>
                  <a:lnTo>
                    <a:pt x="2571" y="1472"/>
                  </a:lnTo>
                  <a:lnTo>
                    <a:pt x="2568" y="1460"/>
                  </a:lnTo>
                  <a:lnTo>
                    <a:pt x="2564" y="1449"/>
                  </a:lnTo>
                  <a:lnTo>
                    <a:pt x="2558" y="1439"/>
                  </a:lnTo>
                  <a:lnTo>
                    <a:pt x="2550" y="1429"/>
                  </a:lnTo>
                  <a:lnTo>
                    <a:pt x="2541" y="1421"/>
                  </a:lnTo>
                  <a:lnTo>
                    <a:pt x="2531" y="1416"/>
                  </a:lnTo>
                  <a:lnTo>
                    <a:pt x="2520" y="1410"/>
                  </a:lnTo>
                  <a:lnTo>
                    <a:pt x="2236" y="771"/>
                  </a:lnTo>
                  <a:lnTo>
                    <a:pt x="2250" y="763"/>
                  </a:lnTo>
                  <a:lnTo>
                    <a:pt x="2263" y="754"/>
                  </a:lnTo>
                  <a:lnTo>
                    <a:pt x="2275" y="743"/>
                  </a:lnTo>
                  <a:lnTo>
                    <a:pt x="2285" y="731"/>
                  </a:lnTo>
                  <a:lnTo>
                    <a:pt x="2293" y="716"/>
                  </a:lnTo>
                  <a:lnTo>
                    <a:pt x="2298" y="701"/>
                  </a:lnTo>
                  <a:lnTo>
                    <a:pt x="2302" y="685"/>
                  </a:lnTo>
                  <a:lnTo>
                    <a:pt x="2304" y="667"/>
                  </a:lnTo>
                  <a:lnTo>
                    <a:pt x="2301" y="644"/>
                  </a:lnTo>
                  <a:lnTo>
                    <a:pt x="2294" y="623"/>
                  </a:lnTo>
                  <a:lnTo>
                    <a:pt x="2285" y="604"/>
                  </a:lnTo>
                  <a:lnTo>
                    <a:pt x="2270" y="588"/>
                  </a:lnTo>
                  <a:lnTo>
                    <a:pt x="2254" y="573"/>
                  </a:lnTo>
                  <a:lnTo>
                    <a:pt x="2235" y="563"/>
                  </a:lnTo>
                  <a:lnTo>
                    <a:pt x="2213" y="557"/>
                  </a:lnTo>
                  <a:lnTo>
                    <a:pt x="2190" y="554"/>
                  </a:lnTo>
                  <a:lnTo>
                    <a:pt x="2174" y="555"/>
                  </a:lnTo>
                  <a:lnTo>
                    <a:pt x="2159" y="558"/>
                  </a:lnTo>
                  <a:lnTo>
                    <a:pt x="2144" y="563"/>
                  </a:lnTo>
                  <a:lnTo>
                    <a:pt x="2132" y="570"/>
                  </a:lnTo>
                  <a:lnTo>
                    <a:pt x="2120" y="578"/>
                  </a:lnTo>
                  <a:lnTo>
                    <a:pt x="2108" y="588"/>
                  </a:lnTo>
                  <a:lnTo>
                    <a:pt x="2098" y="600"/>
                  </a:lnTo>
                  <a:lnTo>
                    <a:pt x="2090" y="612"/>
                  </a:lnTo>
                  <a:lnTo>
                    <a:pt x="1527" y="593"/>
                  </a:lnTo>
                  <a:lnTo>
                    <a:pt x="1519" y="575"/>
                  </a:lnTo>
                  <a:lnTo>
                    <a:pt x="1508" y="559"/>
                  </a:lnTo>
                  <a:lnTo>
                    <a:pt x="1498" y="544"/>
                  </a:lnTo>
                  <a:lnTo>
                    <a:pt x="1484" y="531"/>
                  </a:lnTo>
                  <a:lnTo>
                    <a:pt x="1469" y="519"/>
                  </a:lnTo>
                  <a:lnTo>
                    <a:pt x="1454" y="508"/>
                  </a:lnTo>
                  <a:lnTo>
                    <a:pt x="1438" y="500"/>
                  </a:lnTo>
                  <a:lnTo>
                    <a:pt x="1421" y="492"/>
                  </a:lnTo>
                  <a:lnTo>
                    <a:pt x="1421" y="219"/>
                  </a:lnTo>
                  <a:lnTo>
                    <a:pt x="1433" y="209"/>
                  </a:lnTo>
                  <a:lnTo>
                    <a:pt x="1445" y="199"/>
                  </a:lnTo>
                  <a:lnTo>
                    <a:pt x="1454" y="186"/>
                  </a:lnTo>
                  <a:lnTo>
                    <a:pt x="1462" y="173"/>
                  </a:lnTo>
                  <a:lnTo>
                    <a:pt x="1469" y="159"/>
                  </a:lnTo>
                  <a:lnTo>
                    <a:pt x="1475" y="145"/>
                  </a:lnTo>
                  <a:lnTo>
                    <a:pt x="1477" y="128"/>
                  </a:lnTo>
                  <a:lnTo>
                    <a:pt x="1479" y="112"/>
                  </a:lnTo>
                  <a:lnTo>
                    <a:pt x="1477" y="97"/>
                  </a:lnTo>
                  <a:lnTo>
                    <a:pt x="1475" y="81"/>
                  </a:lnTo>
                  <a:lnTo>
                    <a:pt x="1471" y="68"/>
                  </a:lnTo>
                  <a:lnTo>
                    <a:pt x="1465" y="54"/>
                  </a:lnTo>
                  <a:lnTo>
                    <a:pt x="1457" y="42"/>
                  </a:lnTo>
                  <a:lnTo>
                    <a:pt x="1448" y="30"/>
                  </a:lnTo>
                  <a:lnTo>
                    <a:pt x="1438" y="20"/>
                  </a:lnTo>
                  <a:lnTo>
                    <a:pt x="1426" y="11"/>
                  </a:lnTo>
                  <a:lnTo>
                    <a:pt x="1373" y="0"/>
                  </a:lnTo>
                  <a:lnTo>
                    <a:pt x="1331" y="0"/>
                  </a:lnTo>
                  <a:lnTo>
                    <a:pt x="1298" y="7"/>
                  </a:lnTo>
                  <a:lnTo>
                    <a:pt x="1272" y="19"/>
                  </a:lnTo>
                  <a:lnTo>
                    <a:pt x="1252" y="37"/>
                  </a:lnTo>
                  <a:lnTo>
                    <a:pt x="1238" y="57"/>
                  </a:lnTo>
                  <a:lnTo>
                    <a:pt x="1230" y="77"/>
                  </a:lnTo>
                  <a:lnTo>
                    <a:pt x="1225" y="97"/>
                  </a:lnTo>
                  <a:lnTo>
                    <a:pt x="1226" y="96"/>
                  </a:lnTo>
                  <a:lnTo>
                    <a:pt x="1227" y="96"/>
                  </a:lnTo>
                  <a:lnTo>
                    <a:pt x="1229" y="95"/>
                  </a:lnTo>
                  <a:lnTo>
                    <a:pt x="1230" y="95"/>
                  </a:lnTo>
                  <a:lnTo>
                    <a:pt x="1230" y="99"/>
                  </a:lnTo>
                  <a:lnTo>
                    <a:pt x="1230" y="103"/>
                  </a:lnTo>
                  <a:lnTo>
                    <a:pt x="1229" y="107"/>
                  </a:lnTo>
                  <a:lnTo>
                    <a:pt x="1229" y="112"/>
                  </a:lnTo>
                  <a:lnTo>
                    <a:pt x="1230" y="130"/>
                  </a:lnTo>
                  <a:lnTo>
                    <a:pt x="1233" y="146"/>
                  </a:lnTo>
                  <a:lnTo>
                    <a:pt x="1238" y="161"/>
                  </a:lnTo>
                  <a:lnTo>
                    <a:pt x="1246" y="176"/>
                  </a:lnTo>
                  <a:lnTo>
                    <a:pt x="1256" y="189"/>
                  </a:lnTo>
                  <a:lnTo>
                    <a:pt x="1265" y="201"/>
                  </a:lnTo>
                  <a:lnTo>
                    <a:pt x="1277" y="211"/>
                  </a:lnTo>
                  <a:lnTo>
                    <a:pt x="1291" y="220"/>
                  </a:lnTo>
                  <a:lnTo>
                    <a:pt x="1291" y="494"/>
                  </a:lnTo>
                  <a:lnTo>
                    <a:pt x="1275" y="503"/>
                  </a:lnTo>
                  <a:lnTo>
                    <a:pt x="1259" y="511"/>
                  </a:lnTo>
                  <a:lnTo>
                    <a:pt x="1245" y="521"/>
                  </a:lnTo>
                  <a:lnTo>
                    <a:pt x="1232" y="534"/>
                  </a:lnTo>
                  <a:lnTo>
                    <a:pt x="1219" y="547"/>
                  </a:lnTo>
                  <a:lnTo>
                    <a:pt x="1209" y="561"/>
                  </a:lnTo>
                  <a:lnTo>
                    <a:pt x="1199" y="577"/>
                  </a:lnTo>
                  <a:lnTo>
                    <a:pt x="1191" y="593"/>
                  </a:lnTo>
                  <a:lnTo>
                    <a:pt x="593" y="612"/>
                  </a:lnTo>
                  <a:lnTo>
                    <a:pt x="587" y="604"/>
                  </a:lnTo>
                  <a:lnTo>
                    <a:pt x="582" y="596"/>
                  </a:lnTo>
                  <a:lnTo>
                    <a:pt x="575" y="589"/>
                  </a:lnTo>
                  <a:lnTo>
                    <a:pt x="569" y="582"/>
                  </a:lnTo>
                  <a:lnTo>
                    <a:pt x="562" y="577"/>
                  </a:lnTo>
                  <a:lnTo>
                    <a:pt x="554" y="571"/>
                  </a:lnTo>
                  <a:lnTo>
                    <a:pt x="546" y="566"/>
                  </a:lnTo>
                  <a:lnTo>
                    <a:pt x="536" y="562"/>
                  </a:lnTo>
                  <a:lnTo>
                    <a:pt x="537" y="562"/>
                  </a:lnTo>
                  <a:lnTo>
                    <a:pt x="539" y="561"/>
                  </a:lnTo>
                  <a:lnTo>
                    <a:pt x="496" y="550"/>
                  </a:lnTo>
                  <a:lnTo>
                    <a:pt x="460" y="554"/>
                  </a:lnTo>
                  <a:lnTo>
                    <a:pt x="435" y="566"/>
                  </a:lnTo>
                  <a:lnTo>
                    <a:pt x="415" y="585"/>
                  </a:lnTo>
                  <a:lnTo>
                    <a:pt x="401" y="607"/>
                  </a:lnTo>
                  <a:lnTo>
                    <a:pt x="393" y="627"/>
                  </a:lnTo>
                  <a:lnTo>
                    <a:pt x="389" y="642"/>
                  </a:lnTo>
                  <a:lnTo>
                    <a:pt x="388" y="647"/>
                  </a:lnTo>
                  <a:lnTo>
                    <a:pt x="388" y="670"/>
                  </a:lnTo>
                  <a:lnTo>
                    <a:pt x="388" y="686"/>
                  </a:lnTo>
                  <a:lnTo>
                    <a:pt x="386" y="697"/>
                  </a:lnTo>
                  <a:lnTo>
                    <a:pt x="386" y="700"/>
                  </a:lnTo>
                  <a:lnTo>
                    <a:pt x="390" y="712"/>
                  </a:lnTo>
                  <a:lnTo>
                    <a:pt x="396" y="723"/>
                  </a:lnTo>
                  <a:lnTo>
                    <a:pt x="402" y="733"/>
                  </a:lnTo>
                  <a:lnTo>
                    <a:pt x="409" y="743"/>
                  </a:lnTo>
                  <a:lnTo>
                    <a:pt x="419" y="751"/>
                  </a:lnTo>
                  <a:lnTo>
                    <a:pt x="428" y="759"/>
                  </a:lnTo>
                  <a:lnTo>
                    <a:pt x="438" y="766"/>
                  </a:lnTo>
                  <a:lnTo>
                    <a:pt x="448" y="771"/>
                  </a:lnTo>
                  <a:lnTo>
                    <a:pt x="165" y="1410"/>
                  </a:lnTo>
                  <a:lnTo>
                    <a:pt x="154" y="1416"/>
                  </a:lnTo>
                  <a:lnTo>
                    <a:pt x="143" y="1421"/>
                  </a:lnTo>
                  <a:lnTo>
                    <a:pt x="135" y="1429"/>
                  </a:lnTo>
                  <a:lnTo>
                    <a:pt x="127" y="1439"/>
                  </a:lnTo>
                  <a:lnTo>
                    <a:pt x="120" y="1449"/>
                  </a:lnTo>
                  <a:lnTo>
                    <a:pt x="116" y="1460"/>
                  </a:lnTo>
                  <a:lnTo>
                    <a:pt x="113" y="1472"/>
                  </a:lnTo>
                  <a:lnTo>
                    <a:pt x="112" y="1486"/>
                  </a:lnTo>
                  <a:lnTo>
                    <a:pt x="112" y="1490"/>
                  </a:lnTo>
                  <a:lnTo>
                    <a:pt x="112" y="1494"/>
                  </a:lnTo>
                  <a:lnTo>
                    <a:pt x="112" y="1498"/>
                  </a:lnTo>
                  <a:lnTo>
                    <a:pt x="113" y="1501"/>
                  </a:lnTo>
                  <a:lnTo>
                    <a:pt x="0" y="1501"/>
                  </a:lnTo>
                  <a:lnTo>
                    <a:pt x="5" y="1518"/>
                  </a:lnTo>
                  <a:lnTo>
                    <a:pt x="15" y="1536"/>
                  </a:lnTo>
                  <a:lnTo>
                    <a:pt x="28" y="1553"/>
                  </a:lnTo>
                  <a:lnTo>
                    <a:pt x="45" y="1570"/>
                  </a:lnTo>
                  <a:lnTo>
                    <a:pt x="65" y="1584"/>
                  </a:lnTo>
                  <a:lnTo>
                    <a:pt x="86" y="1599"/>
                  </a:lnTo>
                  <a:lnTo>
                    <a:pt x="112" y="1613"/>
                  </a:lnTo>
                  <a:lnTo>
                    <a:pt x="140" y="1626"/>
                  </a:lnTo>
                  <a:lnTo>
                    <a:pt x="170" y="1637"/>
                  </a:lnTo>
                  <a:lnTo>
                    <a:pt x="203" y="1648"/>
                  </a:lnTo>
                  <a:lnTo>
                    <a:pt x="238" y="1659"/>
                  </a:lnTo>
                  <a:lnTo>
                    <a:pt x="274" y="1667"/>
                  </a:lnTo>
                  <a:lnTo>
                    <a:pt x="313" y="1674"/>
                  </a:lnTo>
                  <a:lnTo>
                    <a:pt x="352" y="1679"/>
                  </a:lnTo>
                  <a:lnTo>
                    <a:pt x="394" y="1684"/>
                  </a:lnTo>
                  <a:lnTo>
                    <a:pt x="438" y="1687"/>
                  </a:lnTo>
                  <a:lnTo>
                    <a:pt x="459" y="1501"/>
                  </a:lnTo>
                  <a:lnTo>
                    <a:pt x="323" y="1501"/>
                  </a:lnTo>
                  <a:lnTo>
                    <a:pt x="324" y="1498"/>
                  </a:lnTo>
                  <a:lnTo>
                    <a:pt x="324" y="1495"/>
                  </a:lnTo>
                  <a:lnTo>
                    <a:pt x="324" y="1493"/>
                  </a:lnTo>
                  <a:lnTo>
                    <a:pt x="324" y="1490"/>
                  </a:lnTo>
                  <a:lnTo>
                    <a:pt x="323" y="1479"/>
                  </a:lnTo>
                  <a:lnTo>
                    <a:pt x="321" y="1470"/>
                  </a:lnTo>
                  <a:lnTo>
                    <a:pt x="317" y="1460"/>
                  </a:lnTo>
                  <a:lnTo>
                    <a:pt x="312" y="1452"/>
                  </a:lnTo>
                  <a:lnTo>
                    <a:pt x="305" y="1445"/>
                  </a:lnTo>
                  <a:lnTo>
                    <a:pt x="298" y="1439"/>
                  </a:lnTo>
                  <a:lnTo>
                    <a:pt x="290" y="1434"/>
                  </a:lnTo>
                  <a:lnTo>
                    <a:pt x="281" y="1430"/>
                  </a:lnTo>
                  <a:lnTo>
                    <a:pt x="489" y="959"/>
                  </a:lnTo>
                  <a:lnTo>
                    <a:pt x="699" y="1436"/>
                  </a:lnTo>
                  <a:lnTo>
                    <a:pt x="687" y="1445"/>
                  </a:lnTo>
                  <a:lnTo>
                    <a:pt x="677" y="1459"/>
                  </a:lnTo>
                  <a:lnTo>
                    <a:pt x="671" y="1474"/>
                  </a:lnTo>
                  <a:lnTo>
                    <a:pt x="668" y="1490"/>
                  </a:lnTo>
                  <a:lnTo>
                    <a:pt x="668" y="1493"/>
                  </a:lnTo>
                  <a:lnTo>
                    <a:pt x="668" y="1495"/>
                  </a:lnTo>
                  <a:lnTo>
                    <a:pt x="668" y="1498"/>
                  </a:lnTo>
                  <a:lnTo>
                    <a:pt x="670" y="1501"/>
                  </a:lnTo>
                  <a:lnTo>
                    <a:pt x="465" y="1501"/>
                  </a:lnTo>
                  <a:lnTo>
                    <a:pt x="450" y="1687"/>
                  </a:lnTo>
                  <a:lnTo>
                    <a:pt x="456" y="1687"/>
                  </a:lnTo>
                  <a:lnTo>
                    <a:pt x="462" y="1688"/>
                  </a:lnTo>
                  <a:lnTo>
                    <a:pt x="469" y="1688"/>
                  </a:lnTo>
                  <a:lnTo>
                    <a:pt x="475" y="1688"/>
                  </a:lnTo>
                  <a:lnTo>
                    <a:pt x="481" y="1688"/>
                  </a:lnTo>
                  <a:lnTo>
                    <a:pt x="487" y="1688"/>
                  </a:lnTo>
                  <a:lnTo>
                    <a:pt x="493" y="1688"/>
                  </a:lnTo>
                  <a:lnTo>
                    <a:pt x="500" y="1688"/>
                  </a:lnTo>
                  <a:lnTo>
                    <a:pt x="548" y="1687"/>
                  </a:lnTo>
                  <a:lnTo>
                    <a:pt x="596" y="1684"/>
                  </a:lnTo>
                  <a:lnTo>
                    <a:pt x="641" y="1680"/>
                  </a:lnTo>
                  <a:lnTo>
                    <a:pt x="685" y="1674"/>
                  </a:lnTo>
                  <a:lnTo>
                    <a:pt x="727" y="1665"/>
                  </a:lnTo>
                  <a:lnTo>
                    <a:pt x="767" y="1657"/>
                  </a:lnTo>
                  <a:lnTo>
                    <a:pt x="805" y="1647"/>
                  </a:lnTo>
                  <a:lnTo>
                    <a:pt x="839" y="1634"/>
                  </a:lnTo>
                  <a:lnTo>
                    <a:pt x="871" y="1621"/>
                  </a:lnTo>
                  <a:lnTo>
                    <a:pt x="901" y="1606"/>
                  </a:lnTo>
                  <a:lnTo>
                    <a:pt x="926" y="1591"/>
                  </a:lnTo>
                  <a:lnTo>
                    <a:pt x="948" y="1575"/>
                  </a:lnTo>
                  <a:lnTo>
                    <a:pt x="967" y="1557"/>
                  </a:lnTo>
                  <a:lnTo>
                    <a:pt x="982" y="1538"/>
                  </a:lnTo>
                  <a:lnTo>
                    <a:pt x="993" y="1520"/>
                  </a:lnTo>
                  <a:lnTo>
                    <a:pt x="999" y="1501"/>
                  </a:lnTo>
                  <a:lnTo>
                    <a:pt x="886" y="1501"/>
                  </a:lnTo>
                  <a:lnTo>
                    <a:pt x="886" y="1498"/>
                  </a:lnTo>
                  <a:lnTo>
                    <a:pt x="887" y="1494"/>
                  </a:lnTo>
                  <a:lnTo>
                    <a:pt x="887" y="1490"/>
                  </a:lnTo>
                  <a:lnTo>
                    <a:pt x="887" y="1486"/>
                  </a:lnTo>
                  <a:lnTo>
                    <a:pt x="886" y="1471"/>
                  </a:lnTo>
                  <a:lnTo>
                    <a:pt x="882" y="1456"/>
                  </a:lnTo>
                  <a:lnTo>
                    <a:pt x="875" y="1443"/>
                  </a:lnTo>
                  <a:lnTo>
                    <a:pt x="866" y="1432"/>
                  </a:lnTo>
                  <a:lnTo>
                    <a:pt x="855" y="1421"/>
                  </a:lnTo>
                  <a:lnTo>
                    <a:pt x="843" y="1414"/>
                  </a:lnTo>
                  <a:lnTo>
                    <a:pt x="828" y="1409"/>
                  </a:lnTo>
                  <a:lnTo>
                    <a:pt x="813" y="1406"/>
                  </a:lnTo>
                  <a:lnTo>
                    <a:pt x="535" y="774"/>
                  </a:lnTo>
                  <a:lnTo>
                    <a:pt x="544" y="770"/>
                  </a:lnTo>
                  <a:lnTo>
                    <a:pt x="554" y="765"/>
                  </a:lnTo>
                  <a:lnTo>
                    <a:pt x="562" y="758"/>
                  </a:lnTo>
                  <a:lnTo>
                    <a:pt x="570" y="751"/>
                  </a:lnTo>
                  <a:lnTo>
                    <a:pt x="578" y="743"/>
                  </a:lnTo>
                  <a:lnTo>
                    <a:pt x="585" y="735"/>
                  </a:lnTo>
                  <a:lnTo>
                    <a:pt x="591" y="725"/>
                  </a:lnTo>
                  <a:lnTo>
                    <a:pt x="597" y="716"/>
                  </a:lnTo>
                  <a:lnTo>
                    <a:pt x="1191" y="733"/>
                  </a:lnTo>
                  <a:lnTo>
                    <a:pt x="1199" y="750"/>
                  </a:lnTo>
                  <a:lnTo>
                    <a:pt x="1209" y="765"/>
                  </a:lnTo>
                  <a:lnTo>
                    <a:pt x="1219" y="779"/>
                  </a:lnTo>
                  <a:lnTo>
                    <a:pt x="1232" y="793"/>
                  </a:lnTo>
                  <a:lnTo>
                    <a:pt x="1245" y="805"/>
                  </a:lnTo>
                  <a:lnTo>
                    <a:pt x="1259" y="816"/>
                  </a:lnTo>
                  <a:lnTo>
                    <a:pt x="1275" y="824"/>
                  </a:lnTo>
                  <a:lnTo>
                    <a:pt x="1291" y="832"/>
                  </a:lnTo>
                  <a:lnTo>
                    <a:pt x="1291" y="1102"/>
                  </a:lnTo>
                  <a:lnTo>
                    <a:pt x="1280" y="1104"/>
                  </a:lnTo>
                  <a:lnTo>
                    <a:pt x="1269" y="1108"/>
                  </a:lnTo>
                  <a:lnTo>
                    <a:pt x="1261" y="1113"/>
                  </a:lnTo>
                  <a:lnTo>
                    <a:pt x="1253" y="1120"/>
                  </a:lnTo>
                  <a:lnTo>
                    <a:pt x="1246" y="1128"/>
                  </a:lnTo>
                  <a:lnTo>
                    <a:pt x="1241" y="1137"/>
                  </a:lnTo>
                  <a:lnTo>
                    <a:pt x="1238" y="1148"/>
                  </a:lnTo>
                  <a:lnTo>
                    <a:pt x="1237" y="1159"/>
                  </a:lnTo>
                  <a:lnTo>
                    <a:pt x="1238" y="1170"/>
                  </a:lnTo>
                  <a:lnTo>
                    <a:pt x="1241" y="1181"/>
                  </a:lnTo>
                  <a:lnTo>
                    <a:pt x="1246" y="1190"/>
                  </a:lnTo>
                  <a:lnTo>
                    <a:pt x="1253" y="1198"/>
                  </a:lnTo>
                  <a:lnTo>
                    <a:pt x="1261" y="1205"/>
                  </a:lnTo>
                  <a:lnTo>
                    <a:pt x="1269" y="1210"/>
                  </a:lnTo>
                  <a:lnTo>
                    <a:pt x="1280" y="1214"/>
                  </a:lnTo>
                  <a:lnTo>
                    <a:pt x="1291" y="1216"/>
                  </a:lnTo>
                  <a:lnTo>
                    <a:pt x="1291" y="2017"/>
                  </a:lnTo>
                  <a:lnTo>
                    <a:pt x="1261" y="2017"/>
                  </a:lnTo>
                  <a:lnTo>
                    <a:pt x="1249" y="2018"/>
                  </a:lnTo>
                  <a:lnTo>
                    <a:pt x="1238" y="2025"/>
                  </a:lnTo>
                  <a:lnTo>
                    <a:pt x="1229" y="2033"/>
                  </a:lnTo>
                  <a:lnTo>
                    <a:pt x="1221" y="2042"/>
                  </a:lnTo>
                  <a:lnTo>
                    <a:pt x="1213" y="2054"/>
                  </a:lnTo>
                  <a:lnTo>
                    <a:pt x="1207" y="2068"/>
                  </a:lnTo>
                  <a:lnTo>
                    <a:pt x="1205" y="2081"/>
                  </a:lnTo>
                  <a:lnTo>
                    <a:pt x="1203" y="2094"/>
                  </a:lnTo>
                  <a:lnTo>
                    <a:pt x="1203" y="2095"/>
                  </a:lnTo>
                  <a:lnTo>
                    <a:pt x="1203" y="2096"/>
                  </a:lnTo>
                  <a:lnTo>
                    <a:pt x="1076" y="2096"/>
                  </a:lnTo>
                  <a:lnTo>
                    <a:pt x="1061" y="2104"/>
                  </a:lnTo>
                  <a:lnTo>
                    <a:pt x="1051" y="2123"/>
                  </a:lnTo>
                  <a:lnTo>
                    <a:pt x="1042" y="2146"/>
                  </a:lnTo>
                  <a:lnTo>
                    <a:pt x="1040" y="2165"/>
                  </a:lnTo>
                  <a:lnTo>
                    <a:pt x="1040" y="2167"/>
                  </a:lnTo>
                  <a:lnTo>
                    <a:pt x="1041" y="2168"/>
                  </a:lnTo>
                  <a:lnTo>
                    <a:pt x="1041" y="2171"/>
                  </a:lnTo>
                  <a:lnTo>
                    <a:pt x="1041" y="2172"/>
                  </a:lnTo>
                  <a:lnTo>
                    <a:pt x="932" y="2172"/>
                  </a:lnTo>
                  <a:lnTo>
                    <a:pt x="921" y="2172"/>
                  </a:lnTo>
                  <a:lnTo>
                    <a:pt x="912" y="2175"/>
                  </a:lnTo>
                  <a:lnTo>
                    <a:pt x="902" y="2177"/>
                  </a:lnTo>
                  <a:lnTo>
                    <a:pt x="893" y="2183"/>
                  </a:lnTo>
                  <a:lnTo>
                    <a:pt x="883" y="2188"/>
                  </a:lnTo>
                  <a:lnTo>
                    <a:pt x="875" y="2198"/>
                  </a:lnTo>
                  <a:lnTo>
                    <a:pt x="867" y="2207"/>
                  </a:lnTo>
                  <a:lnTo>
                    <a:pt x="860" y="2219"/>
                  </a:lnTo>
                  <a:lnTo>
                    <a:pt x="860" y="2330"/>
                  </a:lnTo>
                  <a:lnTo>
                    <a:pt x="1053" y="2330"/>
                  </a:lnTo>
                  <a:lnTo>
                    <a:pt x="1884" y="2330"/>
                  </a:lnTo>
                  <a:lnTo>
                    <a:pt x="1878" y="2288"/>
                  </a:lnTo>
                  <a:lnTo>
                    <a:pt x="1872" y="2253"/>
                  </a:lnTo>
                  <a:lnTo>
                    <a:pt x="1862" y="2226"/>
                  </a:lnTo>
                  <a:lnTo>
                    <a:pt x="1850" y="2204"/>
                  </a:lnTo>
                  <a:lnTo>
                    <a:pt x="1837" y="2190"/>
                  </a:lnTo>
                  <a:lnTo>
                    <a:pt x="1822" y="2179"/>
                  </a:lnTo>
                  <a:lnTo>
                    <a:pt x="1805" y="2173"/>
                  </a:lnTo>
                  <a:lnTo>
                    <a:pt x="1789" y="2172"/>
                  </a:lnTo>
                  <a:lnTo>
                    <a:pt x="1673" y="2172"/>
                  </a:lnTo>
                  <a:lnTo>
                    <a:pt x="1673" y="2171"/>
                  </a:lnTo>
                  <a:lnTo>
                    <a:pt x="1674" y="2168"/>
                  </a:lnTo>
                  <a:lnTo>
                    <a:pt x="1674" y="2167"/>
                  </a:lnTo>
                  <a:lnTo>
                    <a:pt x="1674" y="2165"/>
                  </a:lnTo>
                  <a:lnTo>
                    <a:pt x="1672" y="2146"/>
                  </a:lnTo>
                  <a:lnTo>
                    <a:pt x="1664" y="2123"/>
                  </a:lnTo>
                  <a:lnTo>
                    <a:pt x="1653" y="2104"/>
                  </a:lnTo>
                  <a:lnTo>
                    <a:pt x="1638" y="2096"/>
                  </a:lnTo>
                  <a:lnTo>
                    <a:pt x="1511" y="2096"/>
                  </a:lnTo>
                  <a:lnTo>
                    <a:pt x="1511" y="2095"/>
                  </a:lnTo>
                  <a:lnTo>
                    <a:pt x="1511" y="2094"/>
                  </a:lnTo>
                  <a:lnTo>
                    <a:pt x="1510" y="2081"/>
                  </a:lnTo>
                  <a:lnTo>
                    <a:pt x="1507" y="2068"/>
                  </a:lnTo>
                  <a:lnTo>
                    <a:pt x="1502" y="2054"/>
                  </a:lnTo>
                  <a:lnTo>
                    <a:pt x="1495" y="2042"/>
                  </a:lnTo>
                  <a:lnTo>
                    <a:pt x="1485" y="2033"/>
                  </a:lnTo>
                  <a:lnTo>
                    <a:pt x="1476" y="2025"/>
                  </a:lnTo>
                  <a:lnTo>
                    <a:pt x="1465" y="2018"/>
                  </a:lnTo>
                  <a:lnTo>
                    <a:pt x="1454" y="2017"/>
                  </a:lnTo>
                  <a:lnTo>
                    <a:pt x="1421" y="2017"/>
                  </a:lnTo>
                  <a:lnTo>
                    <a:pt x="1421" y="1216"/>
                  </a:lnTo>
                  <a:lnTo>
                    <a:pt x="1431" y="1214"/>
                  </a:lnTo>
                  <a:lnTo>
                    <a:pt x="1441" y="1210"/>
                  </a:lnTo>
                  <a:lnTo>
                    <a:pt x="1450" y="1205"/>
                  </a:lnTo>
                  <a:lnTo>
                    <a:pt x="1457" y="1197"/>
                  </a:lnTo>
                  <a:lnTo>
                    <a:pt x="1464" y="1189"/>
                  </a:lnTo>
                  <a:lnTo>
                    <a:pt x="1469" y="1181"/>
                  </a:lnTo>
                  <a:lnTo>
                    <a:pt x="1472" y="1170"/>
                  </a:lnTo>
                  <a:lnTo>
                    <a:pt x="1473" y="1159"/>
                  </a:lnTo>
                  <a:lnTo>
                    <a:pt x="1472" y="1148"/>
                  </a:lnTo>
                  <a:lnTo>
                    <a:pt x="1469" y="1137"/>
                  </a:lnTo>
                  <a:lnTo>
                    <a:pt x="1464" y="1129"/>
                  </a:lnTo>
                  <a:lnTo>
                    <a:pt x="1457" y="1120"/>
                  </a:lnTo>
                  <a:lnTo>
                    <a:pt x="1450" y="1113"/>
                  </a:lnTo>
                  <a:lnTo>
                    <a:pt x="1441" y="1108"/>
                  </a:lnTo>
                  <a:lnTo>
                    <a:pt x="1431" y="1104"/>
                  </a:lnTo>
                  <a:lnTo>
                    <a:pt x="1421" y="1102"/>
                  </a:lnTo>
                  <a:lnTo>
                    <a:pt x="1421" y="835"/>
                  </a:lnTo>
                  <a:lnTo>
                    <a:pt x="1438" y="827"/>
                  </a:lnTo>
                  <a:lnTo>
                    <a:pt x="1454" y="819"/>
                  </a:lnTo>
                  <a:lnTo>
                    <a:pt x="1471" y="808"/>
                  </a:lnTo>
                  <a:lnTo>
                    <a:pt x="1484" y="796"/>
                  </a:lnTo>
                  <a:lnTo>
                    <a:pt x="1498" y="782"/>
                  </a:lnTo>
                  <a:lnTo>
                    <a:pt x="1508" y="767"/>
                  </a:lnTo>
                  <a:lnTo>
                    <a:pt x="1519" y="751"/>
                  </a:lnTo>
                  <a:lnTo>
                    <a:pt x="1527" y="733"/>
                  </a:lnTo>
                  <a:lnTo>
                    <a:pt x="2086" y="716"/>
                  </a:lnTo>
                  <a:lnTo>
                    <a:pt x="2092" y="725"/>
                  </a:lnTo>
                  <a:lnTo>
                    <a:pt x="2098" y="735"/>
                  </a:lnTo>
                  <a:lnTo>
                    <a:pt x="2105" y="743"/>
                  </a:lnTo>
                  <a:lnTo>
                    <a:pt x="2113" y="751"/>
                  </a:lnTo>
                  <a:lnTo>
                    <a:pt x="2121" y="758"/>
                  </a:lnTo>
                  <a:lnTo>
                    <a:pt x="2131" y="765"/>
                  </a:lnTo>
                  <a:lnTo>
                    <a:pt x="2140" y="770"/>
                  </a:lnTo>
                  <a:lnTo>
                    <a:pt x="2150" y="774"/>
                  </a:lnTo>
                  <a:lnTo>
                    <a:pt x="1870" y="1406"/>
                  </a:lnTo>
                  <a:lnTo>
                    <a:pt x="1855" y="1409"/>
                  </a:lnTo>
                  <a:lnTo>
                    <a:pt x="1841" y="1414"/>
                  </a:lnTo>
                  <a:lnTo>
                    <a:pt x="1828" y="1421"/>
                  </a:lnTo>
                  <a:lnTo>
                    <a:pt x="1818" y="1432"/>
                  </a:lnTo>
                  <a:lnTo>
                    <a:pt x="1808" y="1443"/>
                  </a:lnTo>
                  <a:lnTo>
                    <a:pt x="1801" y="1456"/>
                  </a:lnTo>
                  <a:lnTo>
                    <a:pt x="1797" y="1471"/>
                  </a:lnTo>
                  <a:lnTo>
                    <a:pt x="1796" y="1486"/>
                  </a:lnTo>
                  <a:lnTo>
                    <a:pt x="1796" y="1490"/>
                  </a:lnTo>
                  <a:lnTo>
                    <a:pt x="1797" y="1494"/>
                  </a:lnTo>
                  <a:lnTo>
                    <a:pt x="1797" y="1498"/>
                  </a:lnTo>
                  <a:lnTo>
                    <a:pt x="1797" y="1501"/>
                  </a:lnTo>
                  <a:lnTo>
                    <a:pt x="1684" y="1501"/>
                  </a:lnTo>
                  <a:lnTo>
                    <a:pt x="1691" y="1520"/>
                  </a:lnTo>
                  <a:lnTo>
                    <a:pt x="1700" y="1537"/>
                  </a:lnTo>
                  <a:lnTo>
                    <a:pt x="1714" y="1555"/>
                  </a:lnTo>
                  <a:lnTo>
                    <a:pt x="1731" y="1572"/>
                  </a:lnTo>
                  <a:lnTo>
                    <a:pt x="1753" y="1587"/>
                  </a:lnTo>
                  <a:lnTo>
                    <a:pt x="1777" y="1603"/>
                  </a:lnTo>
                  <a:lnTo>
                    <a:pt x="1804" y="1617"/>
                  </a:lnTo>
                  <a:lnTo>
                    <a:pt x="1835" y="1630"/>
                  </a:lnTo>
                  <a:lnTo>
                    <a:pt x="1868" y="1643"/>
                  </a:lnTo>
                  <a:lnTo>
                    <a:pt x="1903" y="1653"/>
                  </a:lnTo>
                  <a:lnTo>
                    <a:pt x="1940" y="1663"/>
                  </a:lnTo>
                  <a:lnTo>
                    <a:pt x="1981" y="1671"/>
                  </a:lnTo>
                  <a:lnTo>
                    <a:pt x="2022" y="1678"/>
                  </a:lnTo>
                  <a:lnTo>
                    <a:pt x="2066" y="1683"/>
                  </a:lnTo>
                  <a:lnTo>
                    <a:pt x="2111" y="1686"/>
                  </a:lnTo>
                  <a:lnTo>
                    <a:pt x="2157" y="1688"/>
                  </a:lnTo>
                  <a:lnTo>
                    <a:pt x="2165" y="1501"/>
                  </a:lnTo>
                  <a:lnTo>
                    <a:pt x="2038" y="1501"/>
                  </a:lnTo>
                  <a:lnTo>
                    <a:pt x="2038" y="1498"/>
                  </a:lnTo>
                  <a:lnTo>
                    <a:pt x="2038" y="1495"/>
                  </a:lnTo>
                  <a:lnTo>
                    <a:pt x="2038" y="1493"/>
                  </a:lnTo>
                  <a:lnTo>
                    <a:pt x="2038" y="1490"/>
                  </a:lnTo>
                  <a:lnTo>
                    <a:pt x="2036" y="1479"/>
                  </a:lnTo>
                  <a:lnTo>
                    <a:pt x="2035" y="1470"/>
                  </a:lnTo>
                  <a:lnTo>
                    <a:pt x="2031" y="1460"/>
                  </a:lnTo>
                  <a:lnTo>
                    <a:pt x="2026" y="1452"/>
                  </a:lnTo>
                  <a:lnTo>
                    <a:pt x="2019" y="1445"/>
                  </a:lnTo>
                  <a:lnTo>
                    <a:pt x="2012" y="1439"/>
                  </a:lnTo>
                  <a:lnTo>
                    <a:pt x="2004" y="1434"/>
                  </a:lnTo>
                  <a:lnTo>
                    <a:pt x="1995" y="1430"/>
                  </a:lnTo>
                  <a:lnTo>
                    <a:pt x="2204" y="959"/>
                  </a:lnTo>
                  <a:lnTo>
                    <a:pt x="2416" y="1436"/>
                  </a:lnTo>
                  <a:lnTo>
                    <a:pt x="2402" y="1445"/>
                  </a:lnTo>
                  <a:lnTo>
                    <a:pt x="2393" y="1459"/>
                  </a:lnTo>
                  <a:lnTo>
                    <a:pt x="2386" y="1474"/>
                  </a:lnTo>
                  <a:lnTo>
                    <a:pt x="2383" y="1490"/>
                  </a:lnTo>
                  <a:lnTo>
                    <a:pt x="2383" y="1493"/>
                  </a:lnTo>
                  <a:lnTo>
                    <a:pt x="2385" y="1495"/>
                  </a:lnTo>
                  <a:lnTo>
                    <a:pt x="2385" y="1498"/>
                  </a:lnTo>
                  <a:lnTo>
                    <a:pt x="2385" y="1501"/>
                  </a:lnTo>
                  <a:lnTo>
                    <a:pt x="2177" y="1501"/>
                  </a:lnTo>
                  <a:lnTo>
                    <a:pt x="2182" y="1688"/>
                  </a:lnTo>
                  <a:lnTo>
                    <a:pt x="2184" y="1688"/>
                  </a:lnTo>
                  <a:lnTo>
                    <a:pt x="2185" y="1688"/>
                  </a:lnTo>
                  <a:lnTo>
                    <a:pt x="2217" y="1688"/>
                  </a:lnTo>
                  <a:lnTo>
                    <a:pt x="2248" y="1687"/>
                  </a:lnTo>
                  <a:lnTo>
                    <a:pt x="2279" y="1684"/>
                  </a:lnTo>
                  <a:lnTo>
                    <a:pt x="2310" y="1682"/>
                  </a:lnTo>
                  <a:lnTo>
                    <a:pt x="2340" y="1678"/>
                  </a:lnTo>
                  <a:lnTo>
                    <a:pt x="2369" y="1674"/>
                  </a:lnTo>
                  <a:lnTo>
                    <a:pt x="2397" y="1670"/>
                  </a:lnTo>
                  <a:lnTo>
                    <a:pt x="2424" y="1663"/>
                  </a:lnTo>
                  <a:lnTo>
                    <a:pt x="2450" y="1657"/>
                  </a:lnTo>
                  <a:lnTo>
                    <a:pt x="2475" y="1651"/>
                  </a:lnTo>
                  <a:lnTo>
                    <a:pt x="2500" y="1643"/>
                  </a:lnTo>
                  <a:lnTo>
                    <a:pt x="2523" y="1634"/>
                  </a:lnTo>
                  <a:lnTo>
                    <a:pt x="2544" y="1626"/>
                  </a:lnTo>
                  <a:lnTo>
                    <a:pt x="2564" y="1617"/>
                  </a:lnTo>
                  <a:lnTo>
                    <a:pt x="2583" y="1607"/>
                  </a:lnTo>
                  <a:lnTo>
                    <a:pt x="2601" y="1597"/>
                  </a:lnTo>
                  <a:lnTo>
                    <a:pt x="2597" y="1597"/>
                  </a:lnTo>
                  <a:lnTo>
                    <a:pt x="2618" y="1582"/>
                  </a:lnTo>
                  <a:lnTo>
                    <a:pt x="2639" y="1566"/>
                  </a:lnTo>
                  <a:lnTo>
                    <a:pt x="2655" y="1549"/>
                  </a:lnTo>
                  <a:lnTo>
                    <a:pt x="2668" y="1534"/>
                  </a:lnTo>
                  <a:lnTo>
                    <a:pt x="2679" y="1521"/>
                  </a:lnTo>
                  <a:lnTo>
                    <a:pt x="2687" y="1510"/>
                  </a:lnTo>
                  <a:lnTo>
                    <a:pt x="2693" y="1503"/>
                  </a:lnTo>
                  <a:lnTo>
                    <a:pt x="2694" y="1501"/>
                  </a:lnTo>
                  <a:close/>
                </a:path>
              </a:pathLst>
            </a:custGeom>
            <a:solidFill>
              <a:schemeClr val="accent2"/>
            </a:solidFill>
            <a:ln w="9525">
              <a:noFill/>
              <a:miter lim="800000"/>
              <a:headEnd/>
              <a:tailEnd/>
            </a:ln>
          </p:spPr>
          <p:txBody>
            <a:bodyPr/>
            <a:lstStyle/>
            <a:p>
              <a:endParaRPr lang="fr-FR"/>
            </a:p>
          </p:txBody>
        </p:sp>
        <p:sp>
          <p:nvSpPr>
            <p:cNvPr id="7178" name="Freeform 8"/>
            <p:cNvSpPr>
              <a:spLocks/>
            </p:cNvSpPr>
            <p:nvPr/>
          </p:nvSpPr>
          <p:spPr bwMode="auto">
            <a:xfrm>
              <a:off x="1821" y="2556"/>
              <a:ext cx="27" cy="186"/>
            </a:xfrm>
            <a:custGeom>
              <a:avLst/>
              <a:gdLst>
                <a:gd name="T0" fmla="*/ 21 w 27"/>
                <a:gd name="T1" fmla="*/ 0 h 186"/>
                <a:gd name="T2" fmla="*/ 0 w 27"/>
                <a:gd name="T3" fmla="*/ 186 h 186"/>
                <a:gd name="T4" fmla="*/ 2 w 27"/>
                <a:gd name="T5" fmla="*/ 186 h 186"/>
                <a:gd name="T6" fmla="*/ 6 w 27"/>
                <a:gd name="T7" fmla="*/ 186 h 186"/>
                <a:gd name="T8" fmla="*/ 9 w 27"/>
                <a:gd name="T9" fmla="*/ 186 h 186"/>
                <a:gd name="T10" fmla="*/ 12 w 27"/>
                <a:gd name="T11" fmla="*/ 186 h 186"/>
                <a:gd name="T12" fmla="*/ 27 w 27"/>
                <a:gd name="T13" fmla="*/ 0 h 186"/>
                <a:gd name="T14" fmla="*/ 21 w 27"/>
                <a:gd name="T15" fmla="*/ 0 h 186"/>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186"/>
                <a:gd name="T26" fmla="*/ 27 w 27"/>
                <a:gd name="T27" fmla="*/ 186 h 1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186">
                  <a:moveTo>
                    <a:pt x="21" y="0"/>
                  </a:moveTo>
                  <a:lnTo>
                    <a:pt x="0" y="186"/>
                  </a:lnTo>
                  <a:lnTo>
                    <a:pt x="2" y="186"/>
                  </a:lnTo>
                  <a:lnTo>
                    <a:pt x="6" y="186"/>
                  </a:lnTo>
                  <a:lnTo>
                    <a:pt x="9" y="186"/>
                  </a:lnTo>
                  <a:lnTo>
                    <a:pt x="12" y="186"/>
                  </a:lnTo>
                  <a:lnTo>
                    <a:pt x="27" y="0"/>
                  </a:lnTo>
                  <a:lnTo>
                    <a:pt x="21" y="0"/>
                  </a:lnTo>
                  <a:close/>
                </a:path>
              </a:pathLst>
            </a:custGeom>
            <a:solidFill>
              <a:schemeClr val="accent2"/>
            </a:solidFill>
            <a:ln w="9525">
              <a:noFill/>
              <a:miter lim="800000"/>
              <a:headEnd/>
              <a:tailEnd/>
            </a:ln>
          </p:spPr>
          <p:txBody>
            <a:bodyPr/>
            <a:lstStyle/>
            <a:p>
              <a:endParaRPr lang="fr-FR"/>
            </a:p>
          </p:txBody>
        </p:sp>
        <p:sp>
          <p:nvSpPr>
            <p:cNvPr id="7179" name="Freeform 9"/>
            <p:cNvSpPr>
              <a:spLocks/>
            </p:cNvSpPr>
            <p:nvPr/>
          </p:nvSpPr>
          <p:spPr bwMode="auto">
            <a:xfrm>
              <a:off x="3540" y="2556"/>
              <a:ext cx="25" cy="187"/>
            </a:xfrm>
            <a:custGeom>
              <a:avLst/>
              <a:gdLst>
                <a:gd name="T0" fmla="*/ 8 w 25"/>
                <a:gd name="T1" fmla="*/ 0 h 187"/>
                <a:gd name="T2" fmla="*/ 0 w 25"/>
                <a:gd name="T3" fmla="*/ 187 h 187"/>
                <a:gd name="T4" fmla="*/ 6 w 25"/>
                <a:gd name="T5" fmla="*/ 187 h 187"/>
                <a:gd name="T6" fmla="*/ 12 w 25"/>
                <a:gd name="T7" fmla="*/ 187 h 187"/>
                <a:gd name="T8" fmla="*/ 18 w 25"/>
                <a:gd name="T9" fmla="*/ 187 h 187"/>
                <a:gd name="T10" fmla="*/ 25 w 25"/>
                <a:gd name="T11" fmla="*/ 187 h 187"/>
                <a:gd name="T12" fmla="*/ 20 w 25"/>
                <a:gd name="T13" fmla="*/ 0 h 187"/>
                <a:gd name="T14" fmla="*/ 8 w 25"/>
                <a:gd name="T15" fmla="*/ 0 h 187"/>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187"/>
                <a:gd name="T26" fmla="*/ 25 w 25"/>
                <a:gd name="T27" fmla="*/ 187 h 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187">
                  <a:moveTo>
                    <a:pt x="8" y="0"/>
                  </a:moveTo>
                  <a:lnTo>
                    <a:pt x="0" y="187"/>
                  </a:lnTo>
                  <a:lnTo>
                    <a:pt x="6" y="187"/>
                  </a:lnTo>
                  <a:lnTo>
                    <a:pt x="12" y="187"/>
                  </a:lnTo>
                  <a:lnTo>
                    <a:pt x="18" y="187"/>
                  </a:lnTo>
                  <a:lnTo>
                    <a:pt x="25" y="187"/>
                  </a:lnTo>
                  <a:lnTo>
                    <a:pt x="20" y="0"/>
                  </a:lnTo>
                  <a:lnTo>
                    <a:pt x="8" y="0"/>
                  </a:lnTo>
                  <a:close/>
                </a:path>
              </a:pathLst>
            </a:custGeom>
            <a:solidFill>
              <a:schemeClr val="accent2"/>
            </a:solidFill>
            <a:ln w="9525">
              <a:noFill/>
              <a:miter lim="800000"/>
              <a:headEnd/>
              <a:tailEnd/>
            </a:ln>
          </p:spPr>
          <p:txBody>
            <a:bodyPr/>
            <a:lstStyle/>
            <a:p>
              <a:endParaRPr lang="fr-FR"/>
            </a:p>
          </p:txBody>
        </p:sp>
      </p:grpSp>
      <p:sp>
        <p:nvSpPr>
          <p:cNvPr id="7174" name="TextBox 11"/>
          <p:cNvSpPr txBox="1">
            <a:spLocks noChangeArrowheads="1"/>
          </p:cNvSpPr>
          <p:nvPr/>
        </p:nvSpPr>
        <p:spPr bwMode="auto">
          <a:xfrm>
            <a:off x="4716463" y="3792538"/>
            <a:ext cx="911225" cy="366712"/>
          </a:xfrm>
          <a:prstGeom prst="rect">
            <a:avLst/>
          </a:prstGeom>
          <a:solidFill>
            <a:schemeClr val="accent1">
              <a:alpha val="50980"/>
            </a:schemeClr>
          </a:solidFill>
          <a:ln w="9525">
            <a:noFill/>
            <a:miter lim="800000"/>
            <a:headEnd/>
            <a:tailEnd/>
          </a:ln>
        </p:spPr>
        <p:txBody>
          <a:bodyPr wrap="none">
            <a:spAutoFit/>
          </a:bodyPr>
          <a:lstStyle/>
          <a:p>
            <a:pPr eaLnBrk="0" hangingPunct="0">
              <a:buSzPct val="100000"/>
            </a:pPr>
            <a:r>
              <a:rPr lang="da-DK">
                <a:solidFill>
                  <a:srgbClr val="000000"/>
                </a:solidFill>
                <a:sym typeface="Verdana" pitchFamily="34" charset="0"/>
              </a:rPr>
              <a:t>ALIMENTATION</a:t>
            </a:r>
          </a:p>
        </p:txBody>
      </p:sp>
      <p:sp>
        <p:nvSpPr>
          <p:cNvPr id="7175" name="TextBox 12"/>
          <p:cNvSpPr txBox="1">
            <a:spLocks noChangeArrowheads="1"/>
          </p:cNvSpPr>
          <p:nvPr/>
        </p:nvSpPr>
        <p:spPr bwMode="auto">
          <a:xfrm>
            <a:off x="6845300" y="3760788"/>
            <a:ext cx="1316038" cy="366712"/>
          </a:xfrm>
          <a:prstGeom prst="rect">
            <a:avLst/>
          </a:prstGeom>
          <a:solidFill>
            <a:schemeClr val="accent1">
              <a:alpha val="50980"/>
            </a:schemeClr>
          </a:solidFill>
          <a:ln w="9525">
            <a:noFill/>
            <a:miter lim="800000"/>
            <a:headEnd/>
            <a:tailEnd/>
          </a:ln>
        </p:spPr>
        <p:txBody>
          <a:bodyPr wrap="none">
            <a:spAutoFit/>
          </a:bodyPr>
          <a:lstStyle/>
          <a:p>
            <a:pPr eaLnBrk="0" hangingPunct="0">
              <a:buSzPct val="100000"/>
            </a:pPr>
            <a:r>
              <a:rPr lang="da-DK">
                <a:solidFill>
                  <a:srgbClr val="000000"/>
                </a:solidFill>
                <a:sym typeface="Verdana" pitchFamily="34" charset="0"/>
              </a:rPr>
              <a:t>INSULINE</a:t>
            </a:r>
          </a:p>
        </p:txBody>
      </p:sp>
      <p:pic>
        <p:nvPicPr>
          <p:cNvPr id="7176" name="Picture 4" descr="cdic.jpg"/>
          <p:cNvPicPr>
            <a:picLocks noChangeAspect="1"/>
          </p:cNvPicPr>
          <p:nvPr/>
        </p:nvPicPr>
        <p:blipFill>
          <a:blip r:embed="rId3"/>
          <a:srcRect/>
          <a:stretch>
            <a:fillRect/>
          </a:stretch>
        </p:blipFill>
        <p:spPr bwMode="auto">
          <a:xfrm>
            <a:off x="7185025" y="476250"/>
            <a:ext cx="1419225" cy="7524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Footer Placeholder 4"/>
          <p:cNvSpPr>
            <a:spLocks noGrp="1"/>
          </p:cNvSpPr>
          <p:nvPr>
            <p:ph type="ftr" sz="quarter" idx="10"/>
          </p:nvPr>
        </p:nvSpPr>
        <p:spPr>
          <a:xfrm>
            <a:off x="7761288" y="0"/>
            <a:ext cx="901700" cy="471488"/>
          </a:xfrm>
          <a:noFill/>
        </p:spPr>
        <p:txBody>
          <a:bodyPr/>
          <a:lstStyle/>
          <a:p>
            <a:r>
              <a:rPr lang="en-US" smtClean="0">
                <a:solidFill>
                  <a:schemeClr val="hlink"/>
                </a:solidFill>
              </a:rPr>
              <a:t>                        </a:t>
            </a:r>
          </a:p>
        </p:txBody>
      </p:sp>
      <p:sp>
        <p:nvSpPr>
          <p:cNvPr id="8195" name="Rectangle 2"/>
          <p:cNvSpPr>
            <a:spLocks noGrp="1" noChangeArrowheads="1"/>
          </p:cNvSpPr>
          <p:nvPr>
            <p:ph type="title" idx="4294967295"/>
          </p:nvPr>
        </p:nvSpPr>
        <p:spPr>
          <a:xfrm>
            <a:off x="565150" y="469900"/>
            <a:ext cx="8099425" cy="801688"/>
          </a:xfrm>
        </p:spPr>
        <p:txBody>
          <a:bodyPr/>
          <a:lstStyle/>
          <a:p>
            <a:pPr eaLnBrk="1" hangingPunct="1"/>
            <a:r>
              <a:rPr lang="da-DK" smtClean="0">
                <a:sym typeface="Verdana" pitchFamily="34" charset="0"/>
              </a:rPr>
              <a:t>Gestion - qui ?	</a:t>
            </a:r>
          </a:p>
        </p:txBody>
      </p:sp>
      <p:sp>
        <p:nvSpPr>
          <p:cNvPr id="24579" name="Rectangle 3"/>
          <p:cNvSpPr>
            <a:spLocks noGrp="1" noChangeArrowheads="1"/>
          </p:cNvSpPr>
          <p:nvPr>
            <p:ph type="body" idx="4294967295"/>
          </p:nvPr>
        </p:nvSpPr>
        <p:spPr>
          <a:xfrm>
            <a:off x="476250" y="1571625"/>
            <a:ext cx="8186738" cy="3729038"/>
          </a:xfrm>
        </p:spPr>
        <p:txBody>
          <a:bodyPr anchor="ctr"/>
          <a:lstStyle/>
          <a:p>
            <a:pPr eaLnBrk="1" hangingPunct="1">
              <a:lnSpc>
                <a:spcPct val="150000"/>
              </a:lnSpc>
              <a:buClrTx/>
              <a:buFontTx/>
              <a:buNone/>
            </a:pPr>
            <a:r>
              <a:rPr lang="da-DK" smtClean="0">
                <a:solidFill>
                  <a:srgbClr val="001965"/>
                </a:solidFill>
                <a:sym typeface="Verdana" pitchFamily="34" charset="0"/>
              </a:rPr>
              <a:t>L'équipe pluridisciplinaire</a:t>
            </a:r>
          </a:p>
          <a:p>
            <a:pPr eaLnBrk="1" hangingPunct="1">
              <a:lnSpc>
                <a:spcPct val="150000"/>
              </a:lnSpc>
              <a:buClr>
                <a:srgbClr val="009FDA"/>
              </a:buClr>
            </a:pPr>
            <a:r>
              <a:rPr lang="da-DK" smtClean="0">
                <a:solidFill>
                  <a:srgbClr val="001965"/>
                </a:solidFill>
                <a:sym typeface="Verdana" pitchFamily="34" charset="0"/>
              </a:rPr>
              <a:t>Personnel médical</a:t>
            </a:r>
          </a:p>
          <a:p>
            <a:pPr eaLnBrk="1" hangingPunct="1">
              <a:lnSpc>
                <a:spcPct val="150000"/>
              </a:lnSpc>
              <a:buClr>
                <a:srgbClr val="009FDA"/>
              </a:buClr>
            </a:pPr>
            <a:r>
              <a:rPr lang="da-DK" smtClean="0">
                <a:solidFill>
                  <a:srgbClr val="001965"/>
                </a:solidFill>
                <a:sym typeface="Verdana" pitchFamily="34" charset="0"/>
              </a:rPr>
              <a:t>Éducateur en diabète</a:t>
            </a:r>
          </a:p>
          <a:p>
            <a:pPr eaLnBrk="1" hangingPunct="1">
              <a:lnSpc>
                <a:spcPct val="150000"/>
              </a:lnSpc>
              <a:buClr>
                <a:srgbClr val="009FDA"/>
              </a:buClr>
            </a:pPr>
            <a:r>
              <a:rPr lang="da-DK" smtClean="0">
                <a:solidFill>
                  <a:srgbClr val="001965"/>
                </a:solidFill>
                <a:sym typeface="Verdana" pitchFamily="34" charset="0"/>
              </a:rPr>
              <a:t>Diététicien</a:t>
            </a:r>
          </a:p>
          <a:p>
            <a:pPr eaLnBrk="1" hangingPunct="1">
              <a:lnSpc>
                <a:spcPct val="150000"/>
              </a:lnSpc>
              <a:buClr>
                <a:srgbClr val="009FDA"/>
              </a:buClr>
            </a:pPr>
            <a:r>
              <a:rPr lang="da-DK" smtClean="0">
                <a:solidFill>
                  <a:srgbClr val="001965"/>
                </a:solidFill>
                <a:sym typeface="Verdana" pitchFamily="34" charset="0"/>
              </a:rPr>
              <a:t>Travailleur social</a:t>
            </a:r>
          </a:p>
          <a:p>
            <a:pPr eaLnBrk="1" hangingPunct="1">
              <a:lnSpc>
                <a:spcPct val="150000"/>
              </a:lnSpc>
              <a:buClr>
                <a:srgbClr val="009FDA"/>
              </a:buClr>
            </a:pPr>
            <a:r>
              <a:rPr lang="da-DK" smtClean="0">
                <a:solidFill>
                  <a:srgbClr val="001965"/>
                </a:solidFill>
                <a:sym typeface="Verdana" pitchFamily="34" charset="0"/>
              </a:rPr>
              <a:t>Psychologue</a:t>
            </a:r>
          </a:p>
        </p:txBody>
      </p:sp>
      <p:pic>
        <p:nvPicPr>
          <p:cNvPr id="8197" name="Picture 4" descr="cdic.jpg"/>
          <p:cNvPicPr>
            <a:picLocks noChangeAspect="1"/>
          </p:cNvPicPr>
          <p:nvPr/>
        </p:nvPicPr>
        <p:blipFill>
          <a:blip r:embed="rId3"/>
          <a:srcRect/>
          <a:stretch>
            <a:fillRect/>
          </a:stretch>
        </p:blipFill>
        <p:spPr bwMode="auto">
          <a:xfrm>
            <a:off x="7185025" y="515938"/>
            <a:ext cx="1419225" cy="752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500" fill="hold"/>
                                        <p:tgtEl>
                                          <p:spTgt spid="2457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45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4579">
                                            <p:txEl>
                                              <p:pRg st="4" end="4"/>
                                            </p:txEl>
                                          </p:spTgt>
                                        </p:tgtEl>
                                        <p:attrNameLst>
                                          <p:attrName>style.visibility</p:attrName>
                                        </p:attrNameLst>
                                      </p:cBhvr>
                                      <p:to>
                                        <p:strVal val="visible"/>
                                      </p:to>
                                    </p:set>
                                    <p:anim calcmode="lin" valueType="num">
                                      <p:cBhvr additive="base">
                                        <p:cTn id="31" dur="500" fill="hold"/>
                                        <p:tgtEl>
                                          <p:spTgt spid="2457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45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4579">
                                            <p:txEl>
                                              <p:pRg st="5" end="5"/>
                                            </p:txEl>
                                          </p:spTgt>
                                        </p:tgtEl>
                                        <p:attrNameLst>
                                          <p:attrName>style.visibility</p:attrName>
                                        </p:attrNameLst>
                                      </p:cBhvr>
                                      <p:to>
                                        <p:strVal val="visible"/>
                                      </p:to>
                                    </p:set>
                                    <p:anim calcmode="lin" valueType="num">
                                      <p:cBhvr additive="base">
                                        <p:cTn id="37" dur="500" fill="hold"/>
                                        <p:tgtEl>
                                          <p:spTgt spid="24579">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457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ftr" sz="quarter" idx="10"/>
          </p:nvPr>
        </p:nvSpPr>
        <p:spPr>
          <a:xfrm>
            <a:off x="395288" y="0"/>
            <a:ext cx="6519862" cy="620713"/>
          </a:xfrm>
          <a:noFill/>
        </p:spPr>
        <p:txBody>
          <a:bodyPr anchor="b"/>
          <a:lstStyle/>
          <a:p>
            <a:pPr eaLnBrk="0" hangingPunct="0">
              <a:buSzPct val="100000"/>
            </a:pPr>
            <a:r>
              <a:rPr lang="da-DK" smtClean="0">
                <a:solidFill>
                  <a:srgbClr val="FFFFFF"/>
                </a:solidFill>
                <a:sym typeface="Verdana" pitchFamily="34" charset="0"/>
              </a:rPr>
              <a:t>Presentation title</a:t>
            </a:r>
          </a:p>
        </p:txBody>
      </p:sp>
      <p:sp>
        <p:nvSpPr>
          <p:cNvPr id="9219" name="Rectangle 2"/>
          <p:cNvSpPr>
            <a:spLocks noGrp="1" noChangeArrowheads="1"/>
          </p:cNvSpPr>
          <p:nvPr>
            <p:ph type="ctrTitle" idx="4294967295"/>
          </p:nvPr>
        </p:nvSpPr>
        <p:spPr>
          <a:xfrm>
            <a:off x="539750" y="1916113"/>
            <a:ext cx="2155825" cy="363537"/>
          </a:xfrm>
        </p:spPr>
        <p:txBody>
          <a:bodyPr anchor="t"/>
          <a:lstStyle/>
          <a:p>
            <a:pPr eaLnBrk="1" hangingPunct="1">
              <a:lnSpc>
                <a:spcPct val="85000"/>
              </a:lnSpc>
            </a:pPr>
            <a:r>
              <a:rPr lang="da-DK" sz="1800" smtClean="0">
                <a:sym typeface="Verdana" pitchFamily="34" charset="0"/>
              </a:rPr>
              <a:t>Insulinothérapie</a:t>
            </a:r>
            <a:br>
              <a:rPr lang="da-DK" sz="1800" smtClean="0">
                <a:sym typeface="Verdana" pitchFamily="34" charset="0"/>
              </a:rPr>
            </a:br>
            <a:endParaRPr lang="da-DK" sz="1800" smtClean="0">
              <a:sym typeface="Verdana" pitchFamily="34" charset="0"/>
            </a:endParaRPr>
          </a:p>
        </p:txBody>
      </p:sp>
      <p:pic>
        <p:nvPicPr>
          <p:cNvPr id="9220" name="Picture 7" descr="cdic.jpg"/>
          <p:cNvPicPr>
            <a:picLocks noChangeAspect="1"/>
          </p:cNvPicPr>
          <p:nvPr/>
        </p:nvPicPr>
        <p:blipFill>
          <a:blip r:embed="rId3"/>
          <a:srcRect/>
          <a:stretch>
            <a:fillRect/>
          </a:stretch>
        </p:blipFill>
        <p:spPr bwMode="auto">
          <a:xfrm>
            <a:off x="485775" y="333375"/>
            <a:ext cx="2314575" cy="1225550"/>
          </a:xfrm>
          <a:prstGeom prst="rect">
            <a:avLst/>
          </a:prstGeom>
          <a:noFill/>
          <a:ln w="9525">
            <a:noFill/>
            <a:miter lim="800000"/>
            <a:headEnd/>
            <a:tailEnd/>
          </a:ln>
        </p:spPr>
      </p:pic>
      <p:pic>
        <p:nvPicPr>
          <p:cNvPr id="9221" name="Picture 6" descr="JRE-NOVONORDISK-CDIC-UG ETH DRC-20100909-201009091543 (Large)"/>
          <p:cNvPicPr>
            <a:picLocks noChangeAspect="1" noChangeArrowheads="1"/>
          </p:cNvPicPr>
          <p:nvPr/>
        </p:nvPicPr>
        <p:blipFill>
          <a:blip r:embed="rId4"/>
          <a:srcRect t="12317" b="34239"/>
          <a:stretch>
            <a:fillRect/>
          </a:stretch>
        </p:blipFill>
        <p:spPr bwMode="auto">
          <a:xfrm>
            <a:off x="0" y="2413000"/>
            <a:ext cx="9144000" cy="325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565150" y="469900"/>
            <a:ext cx="8099425" cy="801688"/>
          </a:xfrm>
        </p:spPr>
        <p:txBody>
          <a:bodyPr/>
          <a:lstStyle/>
          <a:p>
            <a:pPr eaLnBrk="1" hangingPunct="1"/>
            <a:r>
              <a:rPr lang="da-DK" smtClean="0">
                <a:sym typeface="Verdana" pitchFamily="34" charset="0"/>
              </a:rPr>
              <a:t>Insuline</a:t>
            </a:r>
          </a:p>
        </p:txBody>
      </p:sp>
      <p:sp>
        <p:nvSpPr>
          <p:cNvPr id="10243" name="Content Placeholder 2"/>
          <p:cNvSpPr>
            <a:spLocks noGrp="1"/>
          </p:cNvSpPr>
          <p:nvPr>
            <p:ph idx="4294967295"/>
          </p:nvPr>
        </p:nvSpPr>
        <p:spPr/>
        <p:txBody>
          <a:bodyPr/>
          <a:lstStyle/>
          <a:p>
            <a:pPr eaLnBrk="1" hangingPunct="1">
              <a:lnSpc>
                <a:spcPct val="150000"/>
              </a:lnSpc>
              <a:buClr>
                <a:srgbClr val="009FDA"/>
              </a:buClr>
            </a:pPr>
            <a:r>
              <a:rPr lang="da-DK" smtClean="0">
                <a:solidFill>
                  <a:srgbClr val="001965"/>
                </a:solidFill>
                <a:sym typeface="Verdana" pitchFamily="34" charset="0"/>
              </a:rPr>
              <a:t>Insuline humaine</a:t>
            </a:r>
          </a:p>
          <a:p>
            <a:pPr eaLnBrk="1" hangingPunct="1">
              <a:lnSpc>
                <a:spcPct val="150000"/>
              </a:lnSpc>
              <a:buClr>
                <a:srgbClr val="009FDA"/>
              </a:buClr>
            </a:pPr>
            <a:r>
              <a:rPr lang="da-DK" smtClean="0">
                <a:solidFill>
                  <a:srgbClr val="001965"/>
                </a:solidFill>
                <a:sym typeface="Verdana" pitchFamily="34" charset="0"/>
              </a:rPr>
              <a:t>Produite en utilisant la technologie de l'ADN recombinant</a:t>
            </a:r>
          </a:p>
          <a:p>
            <a:pPr eaLnBrk="1" hangingPunct="1">
              <a:lnSpc>
                <a:spcPct val="150000"/>
              </a:lnSpc>
              <a:buClr>
                <a:srgbClr val="009FDA"/>
              </a:buClr>
            </a:pPr>
            <a:r>
              <a:rPr lang="da-DK" smtClean="0">
                <a:solidFill>
                  <a:srgbClr val="001965"/>
                </a:solidFill>
                <a:sym typeface="Verdana" pitchFamily="34" charset="0"/>
              </a:rPr>
              <a:t>Concentration normalement utilisée de U-100</a:t>
            </a:r>
          </a:p>
          <a:p>
            <a:pPr eaLnBrk="1" hangingPunct="1">
              <a:lnSpc>
                <a:spcPct val="150000"/>
              </a:lnSpc>
              <a:buClr>
                <a:srgbClr val="009FDA"/>
              </a:buClr>
            </a:pPr>
            <a:r>
              <a:rPr lang="da-DK" smtClean="0">
                <a:solidFill>
                  <a:srgbClr val="001965"/>
                </a:solidFill>
                <a:sym typeface="Verdana" pitchFamily="34" charset="0"/>
              </a:rPr>
              <a:t>Faites attention à l'ancienne concentration d'insuline U-40</a:t>
            </a:r>
          </a:p>
          <a:p>
            <a:pPr eaLnBrk="1" hangingPunct="1">
              <a:lnSpc>
                <a:spcPct val="150000"/>
              </a:lnSpc>
              <a:buClr>
                <a:srgbClr val="009FDA"/>
              </a:buClr>
            </a:pPr>
            <a:r>
              <a:rPr lang="da-DK" smtClean="0">
                <a:solidFill>
                  <a:srgbClr val="001965"/>
                </a:solidFill>
                <a:sym typeface="Verdana" pitchFamily="34" charset="0"/>
              </a:rPr>
              <a:t>Il existe différents types d'insuline classés selon leur délai l'action</a:t>
            </a:r>
          </a:p>
        </p:txBody>
      </p:sp>
      <p:sp>
        <p:nvSpPr>
          <p:cNvPr id="10244" name="Slide Number Placeholder 4"/>
          <p:cNvSpPr>
            <a:spLocks noGrp="1"/>
          </p:cNvSpPr>
          <p:nvPr>
            <p:ph type="sldNum" sz="quarter" idx="11"/>
          </p:nvPr>
        </p:nvSpPr>
        <p:spPr>
          <a:noFill/>
        </p:spPr>
        <p:txBody>
          <a:bodyPr/>
          <a:lstStyle/>
          <a:p>
            <a:pPr eaLnBrk="0" hangingPunct="0">
              <a:buSzPct val="100000"/>
            </a:pPr>
            <a:r>
              <a:rPr lang="da-DK" smtClean="0">
                <a:solidFill>
                  <a:srgbClr val="009FDA"/>
                </a:solidFill>
                <a:sym typeface="Verdana" pitchFamily="34" charset="0"/>
              </a:rPr>
              <a:t>Diapositive n° </a:t>
            </a:r>
            <a:fld id="{792543D1-9AE0-4F8A-B08C-14D70F59757A}" type="slidenum">
              <a:rPr lang="da-DK" smtClean="0">
                <a:solidFill>
                  <a:srgbClr val="009FDA"/>
                </a:solidFill>
                <a:sym typeface="Verdana" pitchFamily="34" charset="0"/>
              </a:rPr>
              <a:pPr eaLnBrk="0" hangingPunct="0">
                <a:buSzPct val="100000"/>
              </a:pPr>
              <a:t>7</a:t>
            </a:fld>
            <a:endParaRPr lang="da-DK" smtClean="0">
              <a:solidFill>
                <a:srgbClr val="009FDA"/>
              </a:solidFill>
              <a:sym typeface="Verdana" pitchFamily="34" charset="0"/>
            </a:endParaRPr>
          </a:p>
        </p:txBody>
      </p:sp>
      <p:pic>
        <p:nvPicPr>
          <p:cNvPr id="10245" name="Picture 4" descr="cdic.jpg"/>
          <p:cNvPicPr>
            <a:picLocks noChangeAspect="1"/>
          </p:cNvPicPr>
          <p:nvPr/>
        </p:nvPicPr>
        <p:blipFill>
          <a:blip r:embed="rId3"/>
          <a:srcRect/>
          <a:stretch>
            <a:fillRect/>
          </a:stretch>
        </p:blipFill>
        <p:spPr bwMode="auto">
          <a:xfrm>
            <a:off x="7185025" y="476250"/>
            <a:ext cx="1419225" cy="7524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250825" y="692150"/>
            <a:ext cx="8099425" cy="801688"/>
          </a:xfrm>
        </p:spPr>
        <p:txBody>
          <a:bodyPr/>
          <a:lstStyle/>
          <a:p>
            <a:pPr eaLnBrk="1" hangingPunct="1"/>
            <a:r>
              <a:rPr lang="da-DK" smtClean="0">
                <a:sym typeface="Verdana" pitchFamily="34" charset="0"/>
              </a:rPr>
              <a:t>Insuline ordinaire d'action rapide</a:t>
            </a:r>
          </a:p>
        </p:txBody>
      </p:sp>
      <p:sp>
        <p:nvSpPr>
          <p:cNvPr id="11267" name="Content Placeholder 2"/>
          <p:cNvSpPr>
            <a:spLocks noGrp="1"/>
          </p:cNvSpPr>
          <p:nvPr>
            <p:ph idx="4294967295"/>
          </p:nvPr>
        </p:nvSpPr>
        <p:spPr>
          <a:xfrm>
            <a:off x="323850" y="1628775"/>
            <a:ext cx="4024313" cy="3729038"/>
          </a:xfrm>
        </p:spPr>
        <p:txBody>
          <a:bodyPr/>
          <a:lstStyle/>
          <a:p>
            <a:pPr eaLnBrk="1" hangingPunct="1">
              <a:spcAft>
                <a:spcPct val="20000"/>
              </a:spcAft>
              <a:buClr>
                <a:srgbClr val="009FDA"/>
              </a:buClr>
            </a:pPr>
            <a:r>
              <a:rPr lang="da-DK" smtClean="0">
                <a:solidFill>
                  <a:srgbClr val="001965"/>
                </a:solidFill>
                <a:sym typeface="Verdana" pitchFamily="34" charset="0"/>
              </a:rPr>
              <a:t>Début = 30 à 60 minutes</a:t>
            </a:r>
          </a:p>
          <a:p>
            <a:pPr eaLnBrk="1" hangingPunct="1">
              <a:spcAft>
                <a:spcPct val="20000"/>
              </a:spcAft>
              <a:buClr>
                <a:srgbClr val="009FDA"/>
              </a:buClr>
            </a:pPr>
            <a:r>
              <a:rPr lang="da-DK" smtClean="0">
                <a:solidFill>
                  <a:srgbClr val="001965"/>
                </a:solidFill>
                <a:sym typeface="Verdana" pitchFamily="34" charset="0"/>
              </a:rPr>
              <a:t>Pic = 2 à 4 heures</a:t>
            </a:r>
          </a:p>
          <a:p>
            <a:pPr eaLnBrk="1" hangingPunct="1">
              <a:spcAft>
                <a:spcPct val="20000"/>
              </a:spcAft>
              <a:buClr>
                <a:srgbClr val="009FDA"/>
              </a:buClr>
            </a:pPr>
            <a:r>
              <a:rPr lang="da-DK" smtClean="0">
                <a:solidFill>
                  <a:srgbClr val="001965"/>
                </a:solidFill>
                <a:sym typeface="Verdana" pitchFamily="34" charset="0"/>
              </a:rPr>
              <a:t>Durée = 4 à 8 heures</a:t>
            </a:r>
          </a:p>
          <a:p>
            <a:pPr eaLnBrk="1" hangingPunct="1">
              <a:spcAft>
                <a:spcPct val="20000"/>
              </a:spcAft>
              <a:buClr>
                <a:srgbClr val="009FDA"/>
              </a:buClr>
            </a:pPr>
            <a:r>
              <a:rPr lang="da-DK" smtClean="0">
                <a:solidFill>
                  <a:srgbClr val="001965"/>
                </a:solidFill>
                <a:sym typeface="Verdana" pitchFamily="34" charset="0"/>
              </a:rPr>
              <a:t>Administrez 30 minutes avant un repas</a:t>
            </a:r>
          </a:p>
        </p:txBody>
      </p:sp>
      <p:sp>
        <p:nvSpPr>
          <p:cNvPr id="11268" name="Slide Number Placeholder 4"/>
          <p:cNvSpPr>
            <a:spLocks noGrp="1"/>
          </p:cNvSpPr>
          <p:nvPr>
            <p:ph type="sldNum" sz="quarter" idx="11"/>
          </p:nvPr>
        </p:nvSpPr>
        <p:spPr>
          <a:noFill/>
        </p:spPr>
        <p:txBody>
          <a:bodyPr/>
          <a:lstStyle/>
          <a:p>
            <a:pPr eaLnBrk="0" hangingPunct="0">
              <a:buSzPct val="100000"/>
            </a:pPr>
            <a:r>
              <a:rPr lang="da-DK" smtClean="0">
                <a:solidFill>
                  <a:srgbClr val="009FDA"/>
                </a:solidFill>
                <a:sym typeface="Verdana" pitchFamily="34" charset="0"/>
              </a:rPr>
              <a:t>Diapositive n° </a:t>
            </a:r>
            <a:fld id="{30CB4010-9258-4266-98C1-6EFC748EBA3D}" type="slidenum">
              <a:rPr lang="da-DK" smtClean="0">
                <a:solidFill>
                  <a:srgbClr val="009FDA"/>
                </a:solidFill>
                <a:sym typeface="Verdana" pitchFamily="34" charset="0"/>
              </a:rPr>
              <a:pPr eaLnBrk="0" hangingPunct="0">
                <a:buSzPct val="100000"/>
              </a:pPr>
              <a:t>8</a:t>
            </a:fld>
            <a:endParaRPr lang="da-DK" smtClean="0">
              <a:solidFill>
                <a:srgbClr val="009FDA"/>
              </a:solidFill>
              <a:sym typeface="Verdana" pitchFamily="34" charset="0"/>
            </a:endParaRPr>
          </a:p>
        </p:txBody>
      </p:sp>
      <p:pic>
        <p:nvPicPr>
          <p:cNvPr id="11269" name="Picture 6"/>
          <p:cNvPicPr>
            <a:picLocks noChangeAspect="1"/>
          </p:cNvPicPr>
          <p:nvPr/>
        </p:nvPicPr>
        <p:blipFill>
          <a:blip r:embed="rId3"/>
          <a:srcRect/>
          <a:stretch>
            <a:fillRect/>
          </a:stretch>
        </p:blipFill>
        <p:spPr bwMode="auto">
          <a:xfrm>
            <a:off x="4859338" y="1773238"/>
            <a:ext cx="3810000" cy="2362200"/>
          </a:xfrm>
          <a:prstGeom prst="rect">
            <a:avLst/>
          </a:prstGeom>
          <a:noFill/>
          <a:ln w="9525">
            <a:noFill/>
            <a:miter lim="800000"/>
            <a:headEnd/>
            <a:tailEnd/>
          </a:ln>
        </p:spPr>
      </p:pic>
      <p:pic>
        <p:nvPicPr>
          <p:cNvPr id="11270" name="Picture 4" descr="cdic.jpg"/>
          <p:cNvPicPr>
            <a:picLocks noChangeAspect="1"/>
          </p:cNvPicPr>
          <p:nvPr/>
        </p:nvPicPr>
        <p:blipFill>
          <a:blip r:embed="rId4"/>
          <a:srcRect/>
          <a:stretch>
            <a:fillRect/>
          </a:stretch>
        </p:blipFill>
        <p:spPr bwMode="auto">
          <a:xfrm>
            <a:off x="7185025" y="476250"/>
            <a:ext cx="1419225" cy="752475"/>
          </a:xfrm>
          <a:prstGeom prst="rect">
            <a:avLst/>
          </a:prstGeom>
          <a:noFill/>
          <a:ln w="9525">
            <a:noFill/>
            <a:miter lim="800000"/>
            <a:headEnd/>
            <a:tailEnd/>
          </a:ln>
        </p:spPr>
      </p:pic>
      <p:sp>
        <p:nvSpPr>
          <p:cNvPr id="11271" name="Text Box 10"/>
          <p:cNvSpPr txBox="1">
            <a:spLocks noChangeArrowheads="1"/>
          </p:cNvSpPr>
          <p:nvPr/>
        </p:nvSpPr>
        <p:spPr bwMode="auto">
          <a:xfrm>
            <a:off x="2987675" y="4797425"/>
            <a:ext cx="3816350" cy="427038"/>
          </a:xfrm>
          <a:prstGeom prst="rect">
            <a:avLst/>
          </a:prstGeom>
          <a:noFill/>
          <a:ln w="9525">
            <a:noFill/>
            <a:miter lim="800000"/>
            <a:headEnd/>
            <a:tailEnd/>
          </a:ln>
        </p:spPr>
        <p:txBody>
          <a:bodyPr>
            <a:spAutoFit/>
          </a:bodyPr>
          <a:lstStyle/>
          <a:p>
            <a:pPr algn="ctr" eaLnBrk="0" hangingPunct="0">
              <a:spcBef>
                <a:spcPct val="50000"/>
              </a:spcBef>
              <a:buSzPct val="100000"/>
            </a:pPr>
            <a:r>
              <a:rPr lang="da-DK" sz="2200" b="0">
                <a:solidFill>
                  <a:srgbClr val="009FDA"/>
                </a:solidFill>
                <a:sym typeface="Verdana" pitchFamily="34" charset="0"/>
              </a:rPr>
              <a:t>Actrapid, Humulin 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565150" y="469900"/>
            <a:ext cx="8099425" cy="801688"/>
          </a:xfrm>
        </p:spPr>
        <p:txBody>
          <a:bodyPr/>
          <a:lstStyle/>
          <a:p>
            <a:pPr eaLnBrk="1" hangingPunct="1"/>
            <a:r>
              <a:rPr lang="da-DK" smtClean="0">
                <a:sym typeface="Verdana" pitchFamily="34" charset="0"/>
              </a:rPr>
              <a:t>Analogues d'action rapide</a:t>
            </a:r>
          </a:p>
        </p:txBody>
      </p:sp>
      <p:sp>
        <p:nvSpPr>
          <p:cNvPr id="12291" name="Content Placeholder 2"/>
          <p:cNvSpPr>
            <a:spLocks noGrp="1"/>
          </p:cNvSpPr>
          <p:nvPr>
            <p:ph idx="4294967295"/>
          </p:nvPr>
        </p:nvSpPr>
        <p:spPr>
          <a:xfrm>
            <a:off x="468313" y="1484313"/>
            <a:ext cx="2151062" cy="3729037"/>
          </a:xfrm>
        </p:spPr>
        <p:txBody>
          <a:bodyPr/>
          <a:lstStyle/>
          <a:p>
            <a:pPr eaLnBrk="1" hangingPunct="1">
              <a:spcAft>
                <a:spcPct val="20000"/>
              </a:spcAft>
              <a:buClr>
                <a:srgbClr val="009FDA"/>
              </a:buClr>
            </a:pPr>
            <a:r>
              <a:rPr lang="da-DK" sz="2000" smtClean="0">
                <a:solidFill>
                  <a:srgbClr val="001965"/>
                </a:solidFill>
                <a:sym typeface="Verdana" pitchFamily="34" charset="0"/>
              </a:rPr>
              <a:t>Début : 15 minutes</a:t>
            </a:r>
          </a:p>
          <a:p>
            <a:pPr eaLnBrk="1" hangingPunct="1">
              <a:spcAft>
                <a:spcPct val="20000"/>
              </a:spcAft>
              <a:buClr>
                <a:srgbClr val="009FDA"/>
              </a:buClr>
            </a:pPr>
            <a:r>
              <a:rPr lang="da-DK" sz="2000" smtClean="0">
                <a:solidFill>
                  <a:srgbClr val="001965"/>
                </a:solidFill>
                <a:sym typeface="Verdana" pitchFamily="34" charset="0"/>
              </a:rPr>
              <a:t>Pic : 30 minutes à 3 heures</a:t>
            </a:r>
          </a:p>
          <a:p>
            <a:pPr eaLnBrk="1" hangingPunct="1">
              <a:spcAft>
                <a:spcPct val="20000"/>
              </a:spcAft>
              <a:buClr>
                <a:srgbClr val="009FDA"/>
              </a:buClr>
            </a:pPr>
            <a:r>
              <a:rPr lang="da-DK" sz="2000" smtClean="0">
                <a:solidFill>
                  <a:srgbClr val="001965"/>
                </a:solidFill>
                <a:sym typeface="Verdana" pitchFamily="34" charset="0"/>
              </a:rPr>
              <a:t>Durée : 3 à 5 heures</a:t>
            </a:r>
          </a:p>
          <a:p>
            <a:pPr eaLnBrk="1" hangingPunct="1">
              <a:spcAft>
                <a:spcPct val="20000"/>
              </a:spcAft>
              <a:buClr>
                <a:srgbClr val="009FDA"/>
              </a:buClr>
            </a:pPr>
            <a:r>
              <a:rPr lang="da-DK" sz="2000" smtClean="0">
                <a:solidFill>
                  <a:srgbClr val="001965"/>
                </a:solidFill>
                <a:sym typeface="Verdana" pitchFamily="34" charset="0"/>
              </a:rPr>
              <a:t>Administrez 15 minutes avant un repas</a:t>
            </a:r>
          </a:p>
          <a:p>
            <a:pPr eaLnBrk="1" hangingPunct="1">
              <a:buClr>
                <a:srgbClr val="009FDA"/>
              </a:buClr>
              <a:buFontTx/>
              <a:buNone/>
            </a:pPr>
            <a:endParaRPr lang="da-DK" smtClean="0">
              <a:solidFill>
                <a:srgbClr val="001965"/>
              </a:solidFill>
              <a:sym typeface="Verdana" pitchFamily="34" charset="0"/>
            </a:endParaRPr>
          </a:p>
        </p:txBody>
      </p:sp>
      <p:sp>
        <p:nvSpPr>
          <p:cNvPr id="12292" name="Slide Number Placeholder 4"/>
          <p:cNvSpPr>
            <a:spLocks noGrp="1"/>
          </p:cNvSpPr>
          <p:nvPr>
            <p:ph type="sldNum" sz="quarter" idx="11"/>
          </p:nvPr>
        </p:nvSpPr>
        <p:spPr>
          <a:noFill/>
        </p:spPr>
        <p:txBody>
          <a:bodyPr/>
          <a:lstStyle/>
          <a:p>
            <a:pPr eaLnBrk="0" hangingPunct="0">
              <a:buSzPct val="100000"/>
            </a:pPr>
            <a:r>
              <a:rPr lang="da-DK" smtClean="0">
                <a:solidFill>
                  <a:srgbClr val="009FDA"/>
                </a:solidFill>
                <a:sym typeface="Verdana" pitchFamily="34" charset="0"/>
              </a:rPr>
              <a:t>Diapositive n° </a:t>
            </a:r>
            <a:fld id="{3C1F81F3-A54F-4899-AACB-07D5697D2783}" type="slidenum">
              <a:rPr lang="da-DK" smtClean="0">
                <a:solidFill>
                  <a:srgbClr val="009FDA"/>
                </a:solidFill>
                <a:sym typeface="Verdana" pitchFamily="34" charset="0"/>
              </a:rPr>
              <a:pPr eaLnBrk="0" hangingPunct="0">
                <a:buSzPct val="100000"/>
              </a:pPr>
              <a:t>9</a:t>
            </a:fld>
            <a:endParaRPr lang="da-DK" smtClean="0">
              <a:solidFill>
                <a:srgbClr val="009FDA"/>
              </a:solidFill>
              <a:sym typeface="Verdana" pitchFamily="34" charset="0"/>
            </a:endParaRPr>
          </a:p>
        </p:txBody>
      </p:sp>
      <p:sp>
        <p:nvSpPr>
          <p:cNvPr id="12294" name="Text Box 342"/>
          <p:cNvSpPr txBox="1">
            <a:spLocks noChangeArrowheads="1"/>
          </p:cNvSpPr>
          <p:nvPr/>
        </p:nvSpPr>
        <p:spPr bwMode="auto">
          <a:xfrm>
            <a:off x="2339975" y="5516563"/>
            <a:ext cx="5040313" cy="427037"/>
          </a:xfrm>
          <a:prstGeom prst="rect">
            <a:avLst/>
          </a:prstGeom>
          <a:noFill/>
          <a:ln w="9525">
            <a:noFill/>
            <a:miter lim="800000"/>
            <a:headEnd/>
            <a:tailEnd/>
          </a:ln>
        </p:spPr>
        <p:txBody>
          <a:bodyPr>
            <a:spAutoFit/>
          </a:bodyPr>
          <a:lstStyle/>
          <a:p>
            <a:pPr eaLnBrk="0" hangingPunct="0">
              <a:spcBef>
                <a:spcPct val="50000"/>
              </a:spcBef>
              <a:buSzPct val="100000"/>
            </a:pPr>
            <a:r>
              <a:rPr lang="da-DK" sz="2200" b="0">
                <a:solidFill>
                  <a:srgbClr val="009FDA"/>
                </a:solidFill>
                <a:sym typeface="Verdana" pitchFamily="34" charset="0"/>
              </a:rPr>
              <a:t>NovoRapid,  Humalog, Apidra</a:t>
            </a:r>
          </a:p>
        </p:txBody>
      </p:sp>
      <p:pic>
        <p:nvPicPr>
          <p:cNvPr id="12295" name="Picture 4" descr="cdic.jpg"/>
          <p:cNvPicPr>
            <a:picLocks noChangeAspect="1"/>
          </p:cNvPicPr>
          <p:nvPr/>
        </p:nvPicPr>
        <p:blipFill>
          <a:blip r:embed="rId3"/>
          <a:srcRect/>
          <a:stretch>
            <a:fillRect/>
          </a:stretch>
        </p:blipFill>
        <p:spPr bwMode="auto">
          <a:xfrm>
            <a:off x="7185025" y="476250"/>
            <a:ext cx="1419225" cy="752475"/>
          </a:xfrm>
          <a:prstGeom prst="rect">
            <a:avLst/>
          </a:prstGeom>
          <a:noFill/>
          <a:ln w="9525">
            <a:noFill/>
            <a:miter lim="800000"/>
            <a:headEnd/>
            <a:tailEnd/>
          </a:ln>
        </p:spPr>
      </p:pic>
      <p:grpSp>
        <p:nvGrpSpPr>
          <p:cNvPr id="12629" name="Group 353"/>
          <p:cNvGrpSpPr>
            <a:grpSpLocks/>
          </p:cNvGrpSpPr>
          <p:nvPr/>
        </p:nvGrpSpPr>
        <p:grpSpPr bwMode="auto">
          <a:xfrm>
            <a:off x="2627313" y="1484313"/>
            <a:ext cx="6162675" cy="3744912"/>
            <a:chOff x="844585" y="1843988"/>
            <a:chExt cx="6548253" cy="3875326"/>
          </a:xfrm>
        </p:grpSpPr>
        <p:sp>
          <p:nvSpPr>
            <p:cNvPr id="12630" name="TextBox 329"/>
            <p:cNvSpPr txBox="1">
              <a:spLocks noChangeArrowheads="1"/>
            </p:cNvSpPr>
            <p:nvPr/>
          </p:nvSpPr>
          <p:spPr bwMode="auto">
            <a:xfrm>
              <a:off x="2990226" y="5431827"/>
              <a:ext cx="1536697" cy="252989"/>
            </a:xfrm>
            <a:prstGeom prst="rect">
              <a:avLst/>
            </a:prstGeom>
            <a:noFill/>
            <a:ln w="9525">
              <a:noFill/>
              <a:miter lim="800000"/>
              <a:headEnd/>
              <a:tailEnd/>
            </a:ln>
          </p:spPr>
          <p:txBody>
            <a:bodyPr>
              <a:spAutoFit/>
            </a:bodyPr>
            <a:lstStyle/>
            <a:p>
              <a:pPr algn="ctr"/>
              <a:r>
                <a:rPr lang="en-GB" sz="1000">
                  <a:solidFill>
                    <a:schemeClr val="tx1"/>
                  </a:solidFill>
                  <a:cs typeface="Arial" charset="0"/>
                </a:rPr>
                <a:t>Time (min)</a:t>
              </a:r>
            </a:p>
          </p:txBody>
        </p:sp>
        <p:grpSp>
          <p:nvGrpSpPr>
            <p:cNvPr id="12631" name="Group 331"/>
            <p:cNvGrpSpPr>
              <a:grpSpLocks/>
            </p:cNvGrpSpPr>
            <p:nvPr/>
          </p:nvGrpSpPr>
          <p:grpSpPr bwMode="auto">
            <a:xfrm>
              <a:off x="1147313" y="2679406"/>
              <a:ext cx="4632385" cy="2768281"/>
              <a:chOff x="1451536" y="1852613"/>
              <a:chExt cx="5076861" cy="3471926"/>
            </a:xfrm>
          </p:grpSpPr>
          <p:cxnSp>
            <p:nvCxnSpPr>
              <p:cNvPr id="7" name="Straight Connector 6"/>
              <p:cNvCxnSpPr/>
              <p:nvPr/>
            </p:nvCxnSpPr>
            <p:spPr bwMode="auto">
              <a:xfrm rot="5400000">
                <a:off x="694733" y="3445289"/>
                <a:ext cx="2929815" cy="1848"/>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bwMode="auto">
              <a:xfrm rot="10800000" flipV="1">
                <a:off x="2160564" y="4902880"/>
                <a:ext cx="4067085"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auto">
              <a:xfrm rot="10800000">
                <a:off x="2075525" y="4379551"/>
                <a:ext cx="85039"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auto">
              <a:xfrm rot="5400000">
                <a:off x="2827611" y="4939967"/>
                <a:ext cx="78293"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auto">
              <a:xfrm rot="10800000">
                <a:off x="2075525" y="4105525"/>
                <a:ext cx="85039"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rot="5400000">
                <a:off x="3159343" y="4940996"/>
                <a:ext cx="80353"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auto">
              <a:xfrm rot="10800000">
                <a:off x="2075525" y="3841801"/>
                <a:ext cx="85039"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auto">
              <a:xfrm rot="5400000">
                <a:off x="3489437" y="4939967"/>
                <a:ext cx="78293"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auto">
              <a:xfrm rot="10800000">
                <a:off x="2075525" y="3578076"/>
                <a:ext cx="85039"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auto">
              <a:xfrm rot="5400000">
                <a:off x="3824866" y="4940996"/>
                <a:ext cx="80353"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auto">
              <a:xfrm rot="10800000">
                <a:off x="2075525" y="3304049"/>
                <a:ext cx="85039"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auto">
              <a:xfrm rot="5400000">
                <a:off x="4165022" y="4940996"/>
                <a:ext cx="80353"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auto">
              <a:xfrm rot="10800000">
                <a:off x="2075525" y="3044446"/>
                <a:ext cx="85039"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auto">
              <a:xfrm rot="5400000">
                <a:off x="4503330" y="4940996"/>
                <a:ext cx="80353"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auto">
              <a:xfrm rot="10800000">
                <a:off x="2075525" y="2776600"/>
                <a:ext cx="85039"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auto">
              <a:xfrm rot="5400000">
                <a:off x="4845335" y="4940996"/>
                <a:ext cx="80353"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auto">
              <a:xfrm rot="10800000">
                <a:off x="2075525" y="2514937"/>
                <a:ext cx="85039"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auto">
              <a:xfrm rot="5400000">
                <a:off x="5190218" y="4939967"/>
                <a:ext cx="78293"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auto">
              <a:xfrm rot="10800000">
                <a:off x="2075525" y="2251212"/>
                <a:ext cx="85039"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auto">
              <a:xfrm rot="5400000">
                <a:off x="5521950" y="4940996"/>
                <a:ext cx="80353"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auto">
              <a:xfrm rot="10800000">
                <a:off x="2075525" y="1989547"/>
                <a:ext cx="85039"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auto">
              <a:xfrm rot="5400000">
                <a:off x="5862106" y="4940996"/>
                <a:ext cx="80353"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auto">
              <a:xfrm rot="10800000">
                <a:off x="2075525" y="4651517"/>
                <a:ext cx="85039"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auto">
              <a:xfrm rot="5400000">
                <a:off x="6194868" y="4940996"/>
                <a:ext cx="80353"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grpSp>
            <p:nvGrpSpPr>
              <p:cNvPr id="12656" name="Group 118"/>
              <p:cNvGrpSpPr>
                <a:grpSpLocks/>
              </p:cNvGrpSpPr>
              <p:nvPr/>
            </p:nvGrpSpPr>
            <p:grpSpPr bwMode="auto">
              <a:xfrm>
                <a:off x="2389794" y="4151949"/>
                <a:ext cx="3879689" cy="593359"/>
                <a:chOff x="2409740" y="4704650"/>
                <a:chExt cx="4857915" cy="806982"/>
              </a:xfrm>
            </p:grpSpPr>
            <p:grpSp>
              <p:nvGrpSpPr>
                <p:cNvPr id="12657" name="Group 28"/>
                <p:cNvGrpSpPr>
                  <a:grpSpLocks/>
                </p:cNvGrpSpPr>
                <p:nvPr/>
              </p:nvGrpSpPr>
              <p:grpSpPr bwMode="auto">
                <a:xfrm>
                  <a:off x="2429346" y="4704650"/>
                  <a:ext cx="4820880" cy="723033"/>
                  <a:chOff x="2429346" y="4704650"/>
                  <a:chExt cx="4820880" cy="723033"/>
                </a:xfrm>
              </p:grpSpPr>
              <p:sp>
                <p:nvSpPr>
                  <p:cNvPr id="11" name="Freeform 10"/>
                  <p:cNvSpPr/>
                  <p:nvPr/>
                </p:nvSpPr>
                <p:spPr>
                  <a:xfrm>
                    <a:off x="2446784" y="4731181"/>
                    <a:ext cx="4784693" cy="683717"/>
                  </a:xfrm>
                  <a:custGeom>
                    <a:avLst/>
                    <a:gdLst>
                      <a:gd name="connsiteX0" fmla="*/ 0 w 4785173"/>
                      <a:gd name="connsiteY0" fmla="*/ 684397 h 684397"/>
                      <a:gd name="connsiteX1" fmla="*/ 145855 w 4785173"/>
                      <a:gd name="connsiteY1" fmla="*/ 673178 h 684397"/>
                      <a:gd name="connsiteX2" fmla="*/ 263661 w 4785173"/>
                      <a:gd name="connsiteY2" fmla="*/ 600250 h 684397"/>
                      <a:gd name="connsiteX3" fmla="*/ 476834 w 4785173"/>
                      <a:gd name="connsiteY3" fmla="*/ 443175 h 684397"/>
                      <a:gd name="connsiteX4" fmla="*/ 560981 w 4785173"/>
                      <a:gd name="connsiteY4" fmla="*/ 258051 h 684397"/>
                      <a:gd name="connsiteX5" fmla="*/ 751715 w 4785173"/>
                      <a:gd name="connsiteY5" fmla="*/ 117806 h 684397"/>
                      <a:gd name="connsiteX6" fmla="*/ 841472 w 4785173"/>
                      <a:gd name="connsiteY6" fmla="*/ 0 h 684397"/>
                      <a:gd name="connsiteX7" fmla="*/ 981718 w 4785173"/>
                      <a:gd name="connsiteY7" fmla="*/ 28049 h 684397"/>
                      <a:gd name="connsiteX8" fmla="*/ 1071475 w 4785173"/>
                      <a:gd name="connsiteY8" fmla="*/ 11219 h 684397"/>
                      <a:gd name="connsiteX9" fmla="*/ 1155622 w 4785173"/>
                      <a:gd name="connsiteY9" fmla="*/ 72927 h 684397"/>
                      <a:gd name="connsiteX10" fmla="*/ 1391234 w 4785173"/>
                      <a:gd name="connsiteY10" fmla="*/ 67318 h 684397"/>
                      <a:gd name="connsiteX11" fmla="*/ 1587578 w 4785173"/>
                      <a:gd name="connsiteY11" fmla="*/ 106586 h 684397"/>
                      <a:gd name="connsiteX12" fmla="*/ 1811970 w 4785173"/>
                      <a:gd name="connsiteY12" fmla="*/ 196343 h 684397"/>
                      <a:gd name="connsiteX13" fmla="*/ 2232707 w 4785173"/>
                      <a:gd name="connsiteY13" fmla="*/ 325369 h 684397"/>
                      <a:gd name="connsiteX14" fmla="*/ 2664662 w 4785173"/>
                      <a:gd name="connsiteY14" fmla="*/ 409516 h 684397"/>
                      <a:gd name="connsiteX15" fmla="*/ 3511745 w 4785173"/>
                      <a:gd name="connsiteY15" fmla="*/ 521713 h 684397"/>
                      <a:gd name="connsiteX16" fmla="*/ 4785173 w 4785173"/>
                      <a:gd name="connsiteY16" fmla="*/ 605860 h 684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85173" h="684397">
                        <a:moveTo>
                          <a:pt x="0" y="684397"/>
                        </a:moveTo>
                        <a:lnTo>
                          <a:pt x="145855" y="673178"/>
                        </a:lnTo>
                        <a:lnTo>
                          <a:pt x="263661" y="600250"/>
                        </a:lnTo>
                        <a:lnTo>
                          <a:pt x="476834" y="443175"/>
                        </a:lnTo>
                        <a:lnTo>
                          <a:pt x="560981" y="258051"/>
                        </a:lnTo>
                        <a:lnTo>
                          <a:pt x="751715" y="117806"/>
                        </a:lnTo>
                        <a:lnTo>
                          <a:pt x="841472" y="0"/>
                        </a:lnTo>
                        <a:lnTo>
                          <a:pt x="981718" y="28049"/>
                        </a:lnTo>
                        <a:lnTo>
                          <a:pt x="1071475" y="11219"/>
                        </a:lnTo>
                        <a:lnTo>
                          <a:pt x="1155622" y="72927"/>
                        </a:lnTo>
                        <a:lnTo>
                          <a:pt x="1391234" y="67318"/>
                        </a:lnTo>
                        <a:lnTo>
                          <a:pt x="1587578" y="106586"/>
                        </a:lnTo>
                        <a:lnTo>
                          <a:pt x="1811970" y="196343"/>
                        </a:lnTo>
                        <a:lnTo>
                          <a:pt x="2232707" y="325369"/>
                        </a:lnTo>
                        <a:lnTo>
                          <a:pt x="2664662" y="409516"/>
                        </a:lnTo>
                        <a:lnTo>
                          <a:pt x="3511745" y="521713"/>
                        </a:lnTo>
                        <a:lnTo>
                          <a:pt x="4785173" y="605860"/>
                        </a:lnTo>
                      </a:path>
                    </a:pathLst>
                  </a:custGeom>
                  <a:ln w="28575">
                    <a:solidFill>
                      <a:srgbClr val="969696"/>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b="0"/>
                  </a:p>
                </p:txBody>
              </p:sp>
              <p:sp>
                <p:nvSpPr>
                  <p:cNvPr id="12" name="Oval 11"/>
                  <p:cNvSpPr/>
                  <p:nvPr/>
                </p:nvSpPr>
                <p:spPr>
                  <a:xfrm>
                    <a:off x="2428266" y="5384074"/>
                    <a:ext cx="46296" cy="44834"/>
                  </a:xfrm>
                  <a:prstGeom prst="ellipse">
                    <a:avLst/>
                  </a:prstGeom>
                  <a:solidFill>
                    <a:schemeClr val="accent5"/>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13" name="Oval 12"/>
                  <p:cNvSpPr/>
                  <p:nvPr/>
                </p:nvSpPr>
                <p:spPr>
                  <a:xfrm>
                    <a:off x="2564839" y="5378470"/>
                    <a:ext cx="46296" cy="44834"/>
                  </a:xfrm>
                  <a:prstGeom prst="ellipse">
                    <a:avLst/>
                  </a:prstGeom>
                  <a:solidFill>
                    <a:schemeClr val="accent5"/>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14" name="Oval 13"/>
                  <p:cNvSpPr/>
                  <p:nvPr/>
                </p:nvSpPr>
                <p:spPr>
                  <a:xfrm>
                    <a:off x="2694468" y="5314022"/>
                    <a:ext cx="46296" cy="47635"/>
                  </a:xfrm>
                  <a:prstGeom prst="ellipse">
                    <a:avLst/>
                  </a:prstGeom>
                  <a:solidFill>
                    <a:schemeClr val="accent5"/>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15" name="Oval 14"/>
                  <p:cNvSpPr/>
                  <p:nvPr/>
                </p:nvSpPr>
                <p:spPr>
                  <a:xfrm>
                    <a:off x="2909744" y="5145895"/>
                    <a:ext cx="46296" cy="44834"/>
                  </a:xfrm>
                  <a:prstGeom prst="ellipse">
                    <a:avLst/>
                  </a:prstGeom>
                  <a:solidFill>
                    <a:schemeClr val="bg1"/>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16" name="Oval 15"/>
                  <p:cNvSpPr/>
                  <p:nvPr/>
                </p:nvSpPr>
                <p:spPr>
                  <a:xfrm>
                    <a:off x="2990763" y="4958152"/>
                    <a:ext cx="46296" cy="44834"/>
                  </a:xfrm>
                  <a:prstGeom prst="ellipse">
                    <a:avLst/>
                  </a:prstGeom>
                  <a:solidFill>
                    <a:schemeClr val="bg1"/>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17" name="Oval 16"/>
                  <p:cNvSpPr/>
                  <p:nvPr/>
                </p:nvSpPr>
                <p:spPr>
                  <a:xfrm>
                    <a:off x="3166688" y="4826453"/>
                    <a:ext cx="46296" cy="44834"/>
                  </a:xfrm>
                  <a:prstGeom prst="ellipse">
                    <a:avLst/>
                  </a:prstGeom>
                  <a:solidFill>
                    <a:schemeClr val="bg1"/>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18" name="Oval 17"/>
                  <p:cNvSpPr/>
                  <p:nvPr/>
                </p:nvSpPr>
                <p:spPr>
                  <a:xfrm>
                    <a:off x="3270853" y="4705961"/>
                    <a:ext cx="46296" cy="44834"/>
                  </a:xfrm>
                  <a:prstGeom prst="ellipse">
                    <a:avLst/>
                  </a:prstGeom>
                  <a:solidFill>
                    <a:schemeClr val="accent5"/>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19" name="Oval 18"/>
                  <p:cNvSpPr/>
                  <p:nvPr/>
                </p:nvSpPr>
                <p:spPr>
                  <a:xfrm>
                    <a:off x="3395852" y="4731181"/>
                    <a:ext cx="46296" cy="44834"/>
                  </a:xfrm>
                  <a:prstGeom prst="ellipse">
                    <a:avLst/>
                  </a:prstGeom>
                  <a:solidFill>
                    <a:schemeClr val="bg1"/>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20" name="Oval 19"/>
                  <p:cNvSpPr/>
                  <p:nvPr/>
                </p:nvSpPr>
                <p:spPr>
                  <a:xfrm>
                    <a:off x="3490760" y="4725577"/>
                    <a:ext cx="46296" cy="44834"/>
                  </a:xfrm>
                  <a:prstGeom prst="ellipse">
                    <a:avLst/>
                  </a:prstGeom>
                  <a:solidFill>
                    <a:schemeClr val="bg1"/>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21" name="Oval 20"/>
                  <p:cNvSpPr/>
                  <p:nvPr/>
                </p:nvSpPr>
                <p:spPr>
                  <a:xfrm>
                    <a:off x="3581036" y="4770411"/>
                    <a:ext cx="46296" cy="47635"/>
                  </a:xfrm>
                  <a:prstGeom prst="ellipse">
                    <a:avLst/>
                  </a:prstGeom>
                  <a:solidFill>
                    <a:schemeClr val="bg1"/>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22" name="Oval 21"/>
                  <p:cNvSpPr/>
                  <p:nvPr/>
                </p:nvSpPr>
                <p:spPr>
                  <a:xfrm>
                    <a:off x="3814832" y="4778817"/>
                    <a:ext cx="41666" cy="47637"/>
                  </a:xfrm>
                  <a:prstGeom prst="ellipse">
                    <a:avLst/>
                  </a:prstGeom>
                  <a:solidFill>
                    <a:schemeClr val="bg1"/>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23" name="Oval 22"/>
                  <p:cNvSpPr/>
                  <p:nvPr/>
                </p:nvSpPr>
                <p:spPr>
                  <a:xfrm>
                    <a:off x="4025478" y="4826453"/>
                    <a:ext cx="46296" cy="47635"/>
                  </a:xfrm>
                  <a:prstGeom prst="ellipse">
                    <a:avLst/>
                  </a:prstGeom>
                  <a:solidFill>
                    <a:schemeClr val="bg1"/>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24" name="Oval 23"/>
                  <p:cNvSpPr/>
                  <p:nvPr/>
                </p:nvSpPr>
                <p:spPr>
                  <a:xfrm>
                    <a:off x="4240755" y="4904913"/>
                    <a:ext cx="46296" cy="47635"/>
                  </a:xfrm>
                  <a:prstGeom prst="ellipse">
                    <a:avLst/>
                  </a:prstGeom>
                  <a:solidFill>
                    <a:schemeClr val="accent5"/>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25" name="Oval 24"/>
                  <p:cNvSpPr/>
                  <p:nvPr/>
                </p:nvSpPr>
                <p:spPr>
                  <a:xfrm>
                    <a:off x="4664363" y="5031007"/>
                    <a:ext cx="43982" cy="44834"/>
                  </a:xfrm>
                  <a:prstGeom prst="ellipse">
                    <a:avLst/>
                  </a:prstGeom>
                  <a:solidFill>
                    <a:schemeClr val="bg1"/>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26" name="Oval 25"/>
                  <p:cNvSpPr/>
                  <p:nvPr/>
                </p:nvSpPr>
                <p:spPr>
                  <a:xfrm>
                    <a:off x="5081027" y="5112270"/>
                    <a:ext cx="43982" cy="44834"/>
                  </a:xfrm>
                  <a:prstGeom prst="ellipse">
                    <a:avLst/>
                  </a:prstGeom>
                  <a:solidFill>
                    <a:schemeClr val="bg1"/>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27" name="Oval 26"/>
                  <p:cNvSpPr/>
                  <p:nvPr/>
                </p:nvSpPr>
                <p:spPr>
                  <a:xfrm>
                    <a:off x="5824079" y="5227155"/>
                    <a:ext cx="48610" cy="44834"/>
                  </a:xfrm>
                  <a:prstGeom prst="ellipse">
                    <a:avLst/>
                  </a:prstGeom>
                  <a:solidFill>
                    <a:srgbClr val="E4983C"/>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28" name="Oval 27"/>
                  <p:cNvSpPr/>
                  <p:nvPr/>
                </p:nvSpPr>
                <p:spPr>
                  <a:xfrm>
                    <a:off x="7203700" y="5308418"/>
                    <a:ext cx="46296" cy="47635"/>
                  </a:xfrm>
                  <a:prstGeom prst="ellipse">
                    <a:avLst/>
                  </a:prstGeom>
                  <a:solidFill>
                    <a:schemeClr val="accent5"/>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grpSp>
            <p:cxnSp>
              <p:nvCxnSpPr>
                <p:cNvPr id="56" name="Straight Connector 55"/>
                <p:cNvCxnSpPr/>
                <p:nvPr/>
              </p:nvCxnSpPr>
              <p:spPr>
                <a:xfrm rot="5400000">
                  <a:off x="2415901" y="5475144"/>
                  <a:ext cx="75656"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2554789" y="5458331"/>
                  <a:ext cx="75656"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2682102" y="5391080"/>
                  <a:ext cx="75656"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2892748" y="5242569"/>
                  <a:ext cx="75658"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6" idx="4"/>
                </p:cNvCxnSpPr>
                <p:nvPr/>
              </p:nvCxnSpPr>
              <p:spPr>
                <a:xfrm rot="5400000">
                  <a:off x="2961582" y="5057629"/>
                  <a:ext cx="109284"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7" idx="4"/>
                </p:cNvCxnSpPr>
                <p:nvPr/>
              </p:nvCxnSpPr>
              <p:spPr>
                <a:xfrm rot="5400000">
                  <a:off x="3115579" y="4942741"/>
                  <a:ext cx="148513"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18" idx="4"/>
                </p:cNvCxnSpPr>
                <p:nvPr/>
              </p:nvCxnSpPr>
              <p:spPr>
                <a:xfrm rot="5400000">
                  <a:off x="3194039" y="4853073"/>
                  <a:ext cx="204556"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3322266" y="4851673"/>
                  <a:ext cx="207357"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3414431" y="4844668"/>
                  <a:ext cx="198951"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3522436" y="4876892"/>
                  <a:ext cx="168127"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3753916" y="4902110"/>
                  <a:ext cx="168127"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3951465" y="4967961"/>
                  <a:ext cx="198951"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a:off x="4166741" y="5040816"/>
                  <a:ext cx="198951"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4590350" y="5180922"/>
                  <a:ext cx="198951"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26" idx="4"/>
                </p:cNvCxnSpPr>
                <p:nvPr/>
              </p:nvCxnSpPr>
              <p:spPr>
                <a:xfrm rot="16200000" flipH="1">
                  <a:off x="5024801" y="5231360"/>
                  <a:ext cx="154117"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5908264" y="5330835"/>
                  <a:ext cx="123293"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28" idx="4"/>
                </p:cNvCxnSpPr>
                <p:nvPr/>
              </p:nvCxnSpPr>
              <p:spPr>
                <a:xfrm rot="16200000" flipH="1">
                  <a:off x="7180125" y="5402288"/>
                  <a:ext cx="98073"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409747" y="5512972"/>
                  <a:ext cx="74074"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553265" y="5507367"/>
                  <a:ext cx="76389"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687523" y="5417700"/>
                  <a:ext cx="74074"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2895855" y="5274792"/>
                  <a:ext cx="74074"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979188" y="5112270"/>
                  <a:ext cx="74074"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159743" y="5019799"/>
                  <a:ext cx="74074"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261594" y="4949747"/>
                  <a:ext cx="74074"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386593" y="4949747"/>
                  <a:ext cx="74074"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476871" y="4938538"/>
                  <a:ext cx="74074"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3571777" y="4941339"/>
                  <a:ext cx="74074"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800943" y="4980569"/>
                  <a:ext cx="74074"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4011589" y="5070237"/>
                  <a:ext cx="74074"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4231496" y="5145895"/>
                  <a:ext cx="74074"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4652790" y="5280397"/>
                  <a:ext cx="74074"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5064824" y="5308418"/>
                  <a:ext cx="71758"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5928244" y="5392481"/>
                  <a:ext cx="74074"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7194440" y="5462534"/>
                  <a:ext cx="74074"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grpSp>
          <p:grpSp>
            <p:nvGrpSpPr>
              <p:cNvPr id="12710" name="Group 170"/>
              <p:cNvGrpSpPr>
                <a:grpSpLocks/>
              </p:cNvGrpSpPr>
              <p:nvPr/>
            </p:nvGrpSpPr>
            <p:grpSpPr bwMode="auto">
              <a:xfrm>
                <a:off x="2383464" y="3871451"/>
                <a:ext cx="3891863" cy="774938"/>
                <a:chOff x="2401669" y="4323058"/>
                <a:chExt cx="4874441" cy="1054563"/>
              </a:xfrm>
            </p:grpSpPr>
            <p:grpSp>
              <p:nvGrpSpPr>
                <p:cNvPr id="12711" name="Group 117"/>
                <p:cNvGrpSpPr>
                  <a:grpSpLocks/>
                </p:cNvGrpSpPr>
                <p:nvPr/>
              </p:nvGrpSpPr>
              <p:grpSpPr bwMode="auto">
                <a:xfrm>
                  <a:off x="2420471" y="4323058"/>
                  <a:ext cx="4834250" cy="856679"/>
                  <a:chOff x="2420471" y="4323058"/>
                  <a:chExt cx="4834250" cy="856679"/>
                </a:xfrm>
              </p:grpSpPr>
              <p:sp>
                <p:nvSpPr>
                  <p:cNvPr id="99" name="Rectangle 98"/>
                  <p:cNvSpPr/>
                  <p:nvPr/>
                </p:nvSpPr>
                <p:spPr>
                  <a:xfrm>
                    <a:off x="2442021" y="5084595"/>
                    <a:ext cx="46308" cy="44861"/>
                  </a:xfrm>
                  <a:prstGeom prst="rect">
                    <a:avLst/>
                  </a:prstGeom>
                  <a:solidFill>
                    <a:schemeClr val="accent5"/>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100" name="Rectangle 99"/>
                  <p:cNvSpPr/>
                  <p:nvPr/>
                </p:nvSpPr>
                <p:spPr>
                  <a:xfrm>
                    <a:off x="2590207" y="5132259"/>
                    <a:ext cx="46308" cy="47665"/>
                  </a:xfrm>
                  <a:prstGeom prst="rect">
                    <a:avLst/>
                  </a:prstGeom>
                  <a:solidFill>
                    <a:schemeClr val="bg1"/>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101" name="Rectangle 100"/>
                  <p:cNvSpPr/>
                  <p:nvPr/>
                </p:nvSpPr>
                <p:spPr>
                  <a:xfrm>
                    <a:off x="2719870" y="5017304"/>
                    <a:ext cx="46308" cy="44861"/>
                  </a:xfrm>
                  <a:prstGeom prst="rect">
                    <a:avLst/>
                  </a:prstGeom>
                  <a:solidFill>
                    <a:schemeClr val="accent5"/>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102" name="Rectangle 101"/>
                  <p:cNvSpPr/>
                  <p:nvPr/>
                </p:nvSpPr>
                <p:spPr>
                  <a:xfrm>
                    <a:off x="2928257" y="4750943"/>
                    <a:ext cx="46308" cy="47665"/>
                  </a:xfrm>
                  <a:prstGeom prst="rect">
                    <a:avLst/>
                  </a:prstGeom>
                  <a:solidFill>
                    <a:schemeClr val="accent5"/>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103" name="Rectangle 102"/>
                  <p:cNvSpPr/>
                  <p:nvPr/>
                </p:nvSpPr>
                <p:spPr>
                  <a:xfrm>
                    <a:off x="3011611" y="4644399"/>
                    <a:ext cx="46308" cy="44861"/>
                  </a:xfrm>
                  <a:prstGeom prst="rect">
                    <a:avLst/>
                  </a:prstGeom>
                  <a:solidFill>
                    <a:schemeClr val="bg1"/>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104" name="Rectangle 103"/>
                  <p:cNvSpPr/>
                  <p:nvPr/>
                </p:nvSpPr>
                <p:spPr>
                  <a:xfrm>
                    <a:off x="3180637" y="4526639"/>
                    <a:ext cx="43992" cy="47665"/>
                  </a:xfrm>
                  <a:prstGeom prst="rect">
                    <a:avLst/>
                  </a:prstGeom>
                  <a:solidFill>
                    <a:schemeClr val="bg1"/>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105" name="Rectangle 104"/>
                  <p:cNvSpPr/>
                  <p:nvPr/>
                </p:nvSpPr>
                <p:spPr>
                  <a:xfrm>
                    <a:off x="3312615" y="4417292"/>
                    <a:ext cx="46308" cy="42056"/>
                  </a:xfrm>
                  <a:prstGeom prst="rect">
                    <a:avLst/>
                  </a:prstGeom>
                  <a:solidFill>
                    <a:schemeClr val="bg1"/>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106" name="Rectangle 105"/>
                  <p:cNvSpPr/>
                  <p:nvPr/>
                </p:nvSpPr>
                <p:spPr>
                  <a:xfrm>
                    <a:off x="3419124" y="4324766"/>
                    <a:ext cx="46308" cy="44861"/>
                  </a:xfrm>
                  <a:prstGeom prst="rect">
                    <a:avLst/>
                  </a:prstGeom>
                  <a:solidFill>
                    <a:schemeClr val="accent5"/>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107" name="Rectangle 106"/>
                  <p:cNvSpPr/>
                  <p:nvPr/>
                </p:nvSpPr>
                <p:spPr>
                  <a:xfrm>
                    <a:off x="3507109" y="4350001"/>
                    <a:ext cx="46308" cy="44861"/>
                  </a:xfrm>
                  <a:prstGeom prst="rect">
                    <a:avLst/>
                  </a:prstGeom>
                  <a:solidFill>
                    <a:schemeClr val="accent5"/>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108" name="Rectangle 107"/>
                  <p:cNvSpPr/>
                  <p:nvPr/>
                </p:nvSpPr>
                <p:spPr>
                  <a:xfrm>
                    <a:off x="3597411" y="4344393"/>
                    <a:ext cx="48623" cy="44861"/>
                  </a:xfrm>
                  <a:prstGeom prst="rect">
                    <a:avLst/>
                  </a:prstGeom>
                  <a:solidFill>
                    <a:schemeClr val="bg1"/>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109" name="Rectangle 108"/>
                  <p:cNvSpPr/>
                  <p:nvPr/>
                </p:nvSpPr>
                <p:spPr>
                  <a:xfrm>
                    <a:off x="3838213" y="4352804"/>
                    <a:ext cx="48623" cy="44861"/>
                  </a:xfrm>
                  <a:prstGeom prst="rect">
                    <a:avLst/>
                  </a:prstGeom>
                  <a:solidFill>
                    <a:schemeClr val="bg1"/>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110" name="Rectangle 109"/>
                  <p:cNvSpPr/>
                  <p:nvPr/>
                </p:nvSpPr>
                <p:spPr>
                  <a:xfrm>
                    <a:off x="4041969" y="4350001"/>
                    <a:ext cx="43992" cy="44861"/>
                  </a:xfrm>
                  <a:prstGeom prst="rect">
                    <a:avLst/>
                  </a:prstGeom>
                  <a:solidFill>
                    <a:schemeClr val="bg1"/>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111" name="Rectangle 110"/>
                  <p:cNvSpPr/>
                  <p:nvPr/>
                </p:nvSpPr>
                <p:spPr>
                  <a:xfrm>
                    <a:off x="4257302" y="4361216"/>
                    <a:ext cx="43994" cy="47664"/>
                  </a:xfrm>
                  <a:prstGeom prst="rect">
                    <a:avLst/>
                  </a:prstGeom>
                  <a:solidFill>
                    <a:schemeClr val="bg1"/>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112" name="Rectangle 111"/>
                  <p:cNvSpPr/>
                  <p:nvPr/>
                </p:nvSpPr>
                <p:spPr>
                  <a:xfrm>
                    <a:off x="4678706" y="4392057"/>
                    <a:ext cx="43994" cy="42058"/>
                  </a:xfrm>
                  <a:prstGeom prst="rect">
                    <a:avLst/>
                  </a:prstGeom>
                  <a:solidFill>
                    <a:schemeClr val="bg1"/>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113" name="Rectangle 112"/>
                  <p:cNvSpPr/>
                  <p:nvPr/>
                </p:nvSpPr>
                <p:spPr>
                  <a:xfrm>
                    <a:off x="5097796" y="4473368"/>
                    <a:ext cx="46308" cy="44861"/>
                  </a:xfrm>
                  <a:prstGeom prst="rect">
                    <a:avLst/>
                  </a:prstGeom>
                  <a:solidFill>
                    <a:schemeClr val="bg1"/>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114" name="Rectangle 113"/>
                  <p:cNvSpPr/>
                  <p:nvPr/>
                </p:nvSpPr>
                <p:spPr>
                  <a:xfrm>
                    <a:off x="5968390" y="4728512"/>
                    <a:ext cx="46308" cy="44861"/>
                  </a:xfrm>
                  <a:prstGeom prst="rect">
                    <a:avLst/>
                  </a:prstGeom>
                  <a:solidFill>
                    <a:schemeClr val="bg1"/>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115" name="Rectangle 114"/>
                  <p:cNvSpPr/>
                  <p:nvPr/>
                </p:nvSpPr>
                <p:spPr>
                  <a:xfrm>
                    <a:off x="7211765" y="4871507"/>
                    <a:ext cx="43994" cy="44861"/>
                  </a:xfrm>
                  <a:prstGeom prst="rect">
                    <a:avLst/>
                  </a:prstGeom>
                  <a:solidFill>
                    <a:schemeClr val="bg1"/>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117" name="Freeform 116"/>
                  <p:cNvSpPr/>
                  <p:nvPr/>
                </p:nvSpPr>
                <p:spPr>
                  <a:xfrm>
                    <a:off x="2462860" y="4355609"/>
                    <a:ext cx="4772058" cy="804688"/>
                  </a:xfrm>
                  <a:custGeom>
                    <a:avLst/>
                    <a:gdLst>
                      <a:gd name="connsiteX0" fmla="*/ 0 w 4793016"/>
                      <a:gd name="connsiteY0" fmla="*/ 741054 h 806058"/>
                      <a:gd name="connsiteX1" fmla="*/ 156011 w 4793016"/>
                      <a:gd name="connsiteY1" fmla="*/ 806058 h 806058"/>
                      <a:gd name="connsiteX2" fmla="*/ 281687 w 4793016"/>
                      <a:gd name="connsiteY2" fmla="*/ 684716 h 806058"/>
                      <a:gd name="connsiteX3" fmla="*/ 489702 w 4793016"/>
                      <a:gd name="connsiteY3" fmla="*/ 420364 h 806058"/>
                      <a:gd name="connsiteX4" fmla="*/ 580709 w 4793016"/>
                      <a:gd name="connsiteY4" fmla="*/ 316356 h 806058"/>
                      <a:gd name="connsiteX5" fmla="*/ 745387 w 4793016"/>
                      <a:gd name="connsiteY5" fmla="*/ 195014 h 806058"/>
                      <a:gd name="connsiteX6" fmla="*/ 875397 w 4793016"/>
                      <a:gd name="connsiteY6" fmla="*/ 86673 h 806058"/>
                      <a:gd name="connsiteX7" fmla="*/ 983738 w 4793016"/>
                      <a:gd name="connsiteY7" fmla="*/ 0 h 806058"/>
                      <a:gd name="connsiteX8" fmla="*/ 1079078 w 4793016"/>
                      <a:gd name="connsiteY8" fmla="*/ 13000 h 806058"/>
                      <a:gd name="connsiteX9" fmla="*/ 1161418 w 4793016"/>
                      <a:gd name="connsiteY9" fmla="*/ 13000 h 806058"/>
                      <a:gd name="connsiteX10" fmla="*/ 1404102 w 4793016"/>
                      <a:gd name="connsiteY10" fmla="*/ 17334 h 806058"/>
                      <a:gd name="connsiteX11" fmla="*/ 1594782 w 4793016"/>
                      <a:gd name="connsiteY11" fmla="*/ 26001 h 806058"/>
                      <a:gd name="connsiteX12" fmla="*/ 1815799 w 4793016"/>
                      <a:gd name="connsiteY12" fmla="*/ 30335 h 806058"/>
                      <a:gd name="connsiteX13" fmla="*/ 2236163 w 4793016"/>
                      <a:gd name="connsiteY13" fmla="*/ 60671 h 806058"/>
                      <a:gd name="connsiteX14" fmla="*/ 2660860 w 4793016"/>
                      <a:gd name="connsiteY14" fmla="*/ 143010 h 806058"/>
                      <a:gd name="connsiteX15" fmla="*/ 3523256 w 4793016"/>
                      <a:gd name="connsiteY15" fmla="*/ 394362 h 806058"/>
                      <a:gd name="connsiteX16" fmla="*/ 4793016 w 4793016"/>
                      <a:gd name="connsiteY16" fmla="*/ 537372 h 80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3016" h="806058">
                        <a:moveTo>
                          <a:pt x="0" y="741054"/>
                        </a:moveTo>
                        <a:lnTo>
                          <a:pt x="156011" y="806058"/>
                        </a:lnTo>
                        <a:lnTo>
                          <a:pt x="281687" y="684716"/>
                        </a:lnTo>
                        <a:lnTo>
                          <a:pt x="489702" y="420364"/>
                        </a:lnTo>
                        <a:lnTo>
                          <a:pt x="580709" y="316356"/>
                        </a:lnTo>
                        <a:lnTo>
                          <a:pt x="745387" y="195014"/>
                        </a:lnTo>
                        <a:lnTo>
                          <a:pt x="875397" y="86673"/>
                        </a:lnTo>
                        <a:lnTo>
                          <a:pt x="983738" y="0"/>
                        </a:lnTo>
                        <a:lnTo>
                          <a:pt x="1079078" y="13000"/>
                        </a:lnTo>
                        <a:lnTo>
                          <a:pt x="1161418" y="13000"/>
                        </a:lnTo>
                        <a:lnTo>
                          <a:pt x="1404102" y="17334"/>
                        </a:lnTo>
                        <a:lnTo>
                          <a:pt x="1594782" y="26001"/>
                        </a:lnTo>
                        <a:lnTo>
                          <a:pt x="1815799" y="30335"/>
                        </a:lnTo>
                        <a:lnTo>
                          <a:pt x="2236163" y="60671"/>
                        </a:lnTo>
                        <a:lnTo>
                          <a:pt x="2660860" y="143010"/>
                        </a:lnTo>
                        <a:lnTo>
                          <a:pt x="3523256" y="394362"/>
                        </a:lnTo>
                        <a:lnTo>
                          <a:pt x="4793016" y="537372"/>
                        </a:lnTo>
                      </a:path>
                    </a:pathLst>
                  </a:custGeom>
                  <a:ln w="28575">
                    <a:solidFill>
                      <a:srgbClr val="969696"/>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b="0"/>
                  </a:p>
                </p:txBody>
              </p:sp>
            </p:grpSp>
            <p:grpSp>
              <p:nvGrpSpPr>
                <p:cNvPr id="12730" name="Group 121"/>
                <p:cNvGrpSpPr>
                  <a:grpSpLocks/>
                </p:cNvGrpSpPr>
                <p:nvPr/>
              </p:nvGrpSpPr>
              <p:grpSpPr bwMode="auto">
                <a:xfrm>
                  <a:off x="4642345" y="4421474"/>
                  <a:ext cx="92819" cy="500649"/>
                  <a:chOff x="4642346" y="4421475"/>
                  <a:chExt cx="74476" cy="200774"/>
                </a:xfrm>
              </p:grpSpPr>
              <p:cxnSp>
                <p:nvCxnSpPr>
                  <p:cNvPr id="120" name="Straight Connector 119"/>
                  <p:cNvCxnSpPr/>
                  <p:nvPr/>
                </p:nvCxnSpPr>
                <p:spPr>
                  <a:xfrm rot="5400000">
                    <a:off x="4601566" y="4519870"/>
                    <a:ext cx="195645"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4641796" y="4623314"/>
                    <a:ext cx="92892"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grpSp>
            <p:grpSp>
              <p:nvGrpSpPr>
                <p:cNvPr id="12733" name="Group 122"/>
                <p:cNvGrpSpPr>
                  <a:grpSpLocks/>
                </p:cNvGrpSpPr>
                <p:nvPr/>
              </p:nvGrpSpPr>
              <p:grpSpPr bwMode="auto">
                <a:xfrm>
                  <a:off x="5053089" y="4502489"/>
                  <a:ext cx="92819" cy="500649"/>
                  <a:chOff x="4642346" y="4421475"/>
                  <a:chExt cx="74476" cy="200774"/>
                </a:xfrm>
              </p:grpSpPr>
              <p:cxnSp>
                <p:nvCxnSpPr>
                  <p:cNvPr id="124" name="Straight Connector 123"/>
                  <p:cNvCxnSpPr/>
                  <p:nvPr/>
                </p:nvCxnSpPr>
                <p:spPr>
                  <a:xfrm rot="5400000">
                    <a:off x="4588388" y="4519426"/>
                    <a:ext cx="194521"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4661497" y="4622308"/>
                    <a:ext cx="55735"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grpSp>
            <p:grpSp>
              <p:nvGrpSpPr>
                <p:cNvPr id="12736" name="Group 125"/>
                <p:cNvGrpSpPr>
                  <a:grpSpLocks/>
                </p:cNvGrpSpPr>
                <p:nvPr/>
              </p:nvGrpSpPr>
              <p:grpSpPr bwMode="auto">
                <a:xfrm>
                  <a:off x="5912535" y="4752161"/>
                  <a:ext cx="92819" cy="413575"/>
                  <a:chOff x="4642346" y="4421475"/>
                  <a:chExt cx="74476" cy="200774"/>
                </a:xfrm>
              </p:grpSpPr>
              <p:cxnSp>
                <p:nvCxnSpPr>
                  <p:cNvPr id="127" name="Straight Connector 126"/>
                  <p:cNvCxnSpPr/>
                  <p:nvPr/>
                </p:nvCxnSpPr>
                <p:spPr>
                  <a:xfrm rot="5400000">
                    <a:off x="4601485" y="4520927"/>
                    <a:ext cx="197363"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4642575" y="4623692"/>
                    <a:ext cx="92892"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grpSp>
            <p:grpSp>
              <p:nvGrpSpPr>
                <p:cNvPr id="12739" name="Group 128"/>
                <p:cNvGrpSpPr>
                  <a:grpSpLocks/>
                </p:cNvGrpSpPr>
                <p:nvPr/>
              </p:nvGrpSpPr>
              <p:grpSpPr bwMode="auto">
                <a:xfrm>
                  <a:off x="7183291" y="4863770"/>
                  <a:ext cx="92819" cy="413575"/>
                  <a:chOff x="4642346" y="4421475"/>
                  <a:chExt cx="74476" cy="200774"/>
                </a:xfrm>
              </p:grpSpPr>
              <p:cxnSp>
                <p:nvCxnSpPr>
                  <p:cNvPr id="130" name="Straight Connector 129"/>
                  <p:cNvCxnSpPr/>
                  <p:nvPr/>
                </p:nvCxnSpPr>
                <p:spPr>
                  <a:xfrm rot="5400000">
                    <a:off x="4578963" y="4513705"/>
                    <a:ext cx="209614"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4642898" y="4622595"/>
                    <a:ext cx="92892"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grpSp>
            <p:grpSp>
              <p:nvGrpSpPr>
                <p:cNvPr id="12742" name="Group 131"/>
                <p:cNvGrpSpPr>
                  <a:grpSpLocks/>
                </p:cNvGrpSpPr>
                <p:nvPr/>
              </p:nvGrpSpPr>
              <p:grpSpPr bwMode="auto">
                <a:xfrm>
                  <a:off x="4210073" y="4393714"/>
                  <a:ext cx="92819" cy="500649"/>
                  <a:chOff x="4642346" y="4421475"/>
                  <a:chExt cx="74476" cy="200774"/>
                </a:xfrm>
              </p:grpSpPr>
              <p:cxnSp>
                <p:nvCxnSpPr>
                  <p:cNvPr id="133" name="Straight Connector 132"/>
                  <p:cNvCxnSpPr/>
                  <p:nvPr/>
                </p:nvCxnSpPr>
                <p:spPr>
                  <a:xfrm rot="5400000">
                    <a:off x="4602293" y="4520320"/>
                    <a:ext cx="196769"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4659806" y="4623202"/>
                    <a:ext cx="74313"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grpSp>
            <p:grpSp>
              <p:nvGrpSpPr>
                <p:cNvPr id="12745" name="Group 134"/>
                <p:cNvGrpSpPr>
                  <a:grpSpLocks/>
                </p:cNvGrpSpPr>
                <p:nvPr/>
              </p:nvGrpSpPr>
              <p:grpSpPr bwMode="auto">
                <a:xfrm>
                  <a:off x="3995353" y="4402037"/>
                  <a:ext cx="92819" cy="416975"/>
                  <a:chOff x="4642346" y="4421475"/>
                  <a:chExt cx="74476" cy="200774"/>
                </a:xfrm>
              </p:grpSpPr>
              <p:cxnSp>
                <p:nvCxnSpPr>
                  <p:cNvPr id="136" name="Straight Connector 135"/>
                  <p:cNvCxnSpPr/>
                  <p:nvPr/>
                </p:nvCxnSpPr>
                <p:spPr>
                  <a:xfrm rot="5400000">
                    <a:off x="4585588" y="4519947"/>
                    <a:ext cx="195755"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4642593" y="4623224"/>
                    <a:ext cx="92892"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grpSp>
            <p:grpSp>
              <p:nvGrpSpPr>
                <p:cNvPr id="12748" name="Group 137"/>
                <p:cNvGrpSpPr>
                  <a:grpSpLocks/>
                </p:cNvGrpSpPr>
                <p:nvPr/>
              </p:nvGrpSpPr>
              <p:grpSpPr bwMode="auto">
                <a:xfrm>
                  <a:off x="3794230" y="4402037"/>
                  <a:ext cx="92819" cy="402811"/>
                  <a:chOff x="4642346" y="4421475"/>
                  <a:chExt cx="74476" cy="200774"/>
                </a:xfrm>
              </p:grpSpPr>
              <p:cxnSp>
                <p:nvCxnSpPr>
                  <p:cNvPr id="139" name="Straight Connector 138"/>
                  <p:cNvCxnSpPr/>
                  <p:nvPr/>
                </p:nvCxnSpPr>
                <p:spPr>
                  <a:xfrm rot="5400000">
                    <a:off x="4603963" y="4519916"/>
                    <a:ext cx="195651"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4660916" y="4623331"/>
                    <a:ext cx="76172"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grpSp>
            <p:grpSp>
              <p:nvGrpSpPr>
                <p:cNvPr id="12751" name="Group 140"/>
                <p:cNvGrpSpPr>
                  <a:grpSpLocks/>
                </p:cNvGrpSpPr>
                <p:nvPr/>
              </p:nvGrpSpPr>
              <p:grpSpPr bwMode="auto">
                <a:xfrm>
                  <a:off x="3555716" y="4381642"/>
                  <a:ext cx="92819" cy="439635"/>
                  <a:chOff x="4642346" y="4421475"/>
                  <a:chExt cx="74476" cy="200774"/>
                </a:xfrm>
              </p:grpSpPr>
              <p:cxnSp>
                <p:nvCxnSpPr>
                  <p:cNvPr id="142" name="Straight Connector 141"/>
                  <p:cNvCxnSpPr/>
                  <p:nvPr/>
                </p:nvCxnSpPr>
                <p:spPr>
                  <a:xfrm rot="5400000">
                    <a:off x="4601998" y="4520345"/>
                    <a:ext cx="195908"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4660938" y="4623420"/>
                    <a:ext cx="55735"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grpSp>
            <p:grpSp>
              <p:nvGrpSpPr>
                <p:cNvPr id="12754" name="Group 143"/>
                <p:cNvGrpSpPr>
                  <a:grpSpLocks/>
                </p:cNvGrpSpPr>
                <p:nvPr/>
              </p:nvGrpSpPr>
              <p:grpSpPr bwMode="auto">
                <a:xfrm>
                  <a:off x="3463370" y="4391274"/>
                  <a:ext cx="92819" cy="439635"/>
                  <a:chOff x="4642346" y="4421475"/>
                  <a:chExt cx="74476" cy="200774"/>
                </a:xfrm>
              </p:grpSpPr>
              <p:cxnSp>
                <p:nvCxnSpPr>
                  <p:cNvPr id="145" name="Straight Connector 144"/>
                  <p:cNvCxnSpPr/>
                  <p:nvPr/>
                </p:nvCxnSpPr>
                <p:spPr>
                  <a:xfrm rot="5400000">
                    <a:off x="4608182" y="4513385"/>
                    <a:ext cx="183104"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4642142" y="4610058"/>
                    <a:ext cx="92892"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grpSp>
            <p:grpSp>
              <p:nvGrpSpPr>
                <p:cNvPr id="12757" name="Group 146"/>
                <p:cNvGrpSpPr>
                  <a:grpSpLocks/>
                </p:cNvGrpSpPr>
                <p:nvPr/>
              </p:nvGrpSpPr>
              <p:grpSpPr bwMode="auto">
                <a:xfrm>
                  <a:off x="3377822" y="4366912"/>
                  <a:ext cx="92819" cy="439635"/>
                  <a:chOff x="4642346" y="4421475"/>
                  <a:chExt cx="74476" cy="200774"/>
                </a:xfrm>
              </p:grpSpPr>
              <p:cxnSp>
                <p:nvCxnSpPr>
                  <p:cNvPr id="148" name="Straight Connector 147"/>
                  <p:cNvCxnSpPr/>
                  <p:nvPr/>
                </p:nvCxnSpPr>
                <p:spPr>
                  <a:xfrm rot="5400000">
                    <a:off x="4611223" y="4514267"/>
                    <a:ext cx="180543"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4660622" y="4609660"/>
                    <a:ext cx="74313"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grpSp>
            <p:grpSp>
              <p:nvGrpSpPr>
                <p:cNvPr id="12760" name="Group 149"/>
                <p:cNvGrpSpPr>
                  <a:grpSpLocks/>
                </p:cNvGrpSpPr>
                <p:nvPr/>
              </p:nvGrpSpPr>
              <p:grpSpPr bwMode="auto">
                <a:xfrm>
                  <a:off x="3272486" y="4409419"/>
                  <a:ext cx="95876" cy="438954"/>
                  <a:chOff x="4642841" y="4420965"/>
                  <a:chExt cx="76929" cy="200463"/>
                </a:xfrm>
              </p:grpSpPr>
              <p:cxnSp>
                <p:nvCxnSpPr>
                  <p:cNvPr id="151" name="Straight Connector 150"/>
                  <p:cNvCxnSpPr/>
                  <p:nvPr/>
                </p:nvCxnSpPr>
                <p:spPr>
                  <a:xfrm rot="5400000">
                    <a:off x="4603735" y="4519314"/>
                    <a:ext cx="194628"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4660177" y="4621750"/>
                    <a:ext cx="78029"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grpSp>
            <p:grpSp>
              <p:nvGrpSpPr>
                <p:cNvPr id="12763" name="Group 152"/>
                <p:cNvGrpSpPr>
                  <a:grpSpLocks/>
                </p:cNvGrpSpPr>
                <p:nvPr/>
              </p:nvGrpSpPr>
              <p:grpSpPr bwMode="auto">
                <a:xfrm>
                  <a:off x="3143925" y="4561154"/>
                  <a:ext cx="91518" cy="363088"/>
                  <a:chOff x="4643771" y="4421117"/>
                  <a:chExt cx="73432" cy="201052"/>
                </a:xfrm>
              </p:grpSpPr>
              <p:cxnSp>
                <p:nvCxnSpPr>
                  <p:cNvPr id="154" name="Straight Connector 153"/>
                  <p:cNvCxnSpPr/>
                  <p:nvPr/>
                </p:nvCxnSpPr>
                <p:spPr>
                  <a:xfrm rot="5400000">
                    <a:off x="4603284" y="4520000"/>
                    <a:ext cx="195620"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4660223" y="4622466"/>
                    <a:ext cx="72456"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grpSp>
            <p:grpSp>
              <p:nvGrpSpPr>
                <p:cNvPr id="12766" name="Group 155"/>
                <p:cNvGrpSpPr>
                  <a:grpSpLocks/>
                </p:cNvGrpSpPr>
                <p:nvPr/>
              </p:nvGrpSpPr>
              <p:grpSpPr bwMode="auto">
                <a:xfrm>
                  <a:off x="2965229" y="4691203"/>
                  <a:ext cx="89339" cy="363091"/>
                  <a:chOff x="4645425" y="4421924"/>
                  <a:chExt cx="71684" cy="201054"/>
                </a:xfrm>
              </p:grpSpPr>
              <p:cxnSp>
                <p:nvCxnSpPr>
                  <p:cNvPr id="157" name="Straight Connector 156"/>
                  <p:cNvCxnSpPr/>
                  <p:nvPr/>
                </p:nvCxnSpPr>
                <p:spPr>
                  <a:xfrm rot="5400000">
                    <a:off x="4601552" y="4520212"/>
                    <a:ext cx="195620"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4662206" y="4624232"/>
                    <a:ext cx="72455"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grpSp>
            <p:grpSp>
              <p:nvGrpSpPr>
                <p:cNvPr id="12769" name="Group 158"/>
                <p:cNvGrpSpPr>
                  <a:grpSpLocks/>
                </p:cNvGrpSpPr>
                <p:nvPr/>
              </p:nvGrpSpPr>
              <p:grpSpPr bwMode="auto">
                <a:xfrm>
                  <a:off x="2879265" y="4791818"/>
                  <a:ext cx="92819" cy="362586"/>
                  <a:chOff x="4642346" y="4421475"/>
                  <a:chExt cx="74476" cy="200774"/>
                </a:xfrm>
              </p:grpSpPr>
              <p:cxnSp>
                <p:nvCxnSpPr>
                  <p:cNvPr id="160" name="Straight Connector 159"/>
                  <p:cNvCxnSpPr/>
                  <p:nvPr/>
                </p:nvCxnSpPr>
                <p:spPr>
                  <a:xfrm rot="5400000">
                    <a:off x="4601343" y="4519164"/>
                    <a:ext cx="194067"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4640784" y="4622407"/>
                    <a:ext cx="92892"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grpSp>
            <p:grpSp>
              <p:nvGrpSpPr>
                <p:cNvPr id="12772" name="Group 161"/>
                <p:cNvGrpSpPr>
                  <a:grpSpLocks/>
                </p:cNvGrpSpPr>
                <p:nvPr/>
              </p:nvGrpSpPr>
              <p:grpSpPr bwMode="auto">
                <a:xfrm>
                  <a:off x="2667944" y="5071691"/>
                  <a:ext cx="92819" cy="211318"/>
                  <a:chOff x="4642346" y="4421475"/>
                  <a:chExt cx="74476" cy="200774"/>
                </a:xfrm>
              </p:grpSpPr>
              <p:cxnSp>
                <p:nvCxnSpPr>
                  <p:cNvPr id="163" name="Straight Connector 162"/>
                  <p:cNvCxnSpPr/>
                  <p:nvPr/>
                </p:nvCxnSpPr>
                <p:spPr>
                  <a:xfrm rot="5400000">
                    <a:off x="4601641" y="4520313"/>
                    <a:ext cx="194463"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4641281" y="4622872"/>
                    <a:ext cx="92892"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grpSp>
            <p:grpSp>
              <p:nvGrpSpPr>
                <p:cNvPr id="12775" name="Group 164"/>
                <p:cNvGrpSpPr>
                  <a:grpSpLocks/>
                </p:cNvGrpSpPr>
                <p:nvPr/>
              </p:nvGrpSpPr>
              <p:grpSpPr bwMode="auto">
                <a:xfrm>
                  <a:off x="2541605" y="5166303"/>
                  <a:ext cx="92819" cy="211318"/>
                  <a:chOff x="4642346" y="4421475"/>
                  <a:chExt cx="74476" cy="200774"/>
                </a:xfrm>
              </p:grpSpPr>
              <p:cxnSp>
                <p:nvCxnSpPr>
                  <p:cNvPr id="166" name="Straight Connector 165"/>
                  <p:cNvCxnSpPr/>
                  <p:nvPr/>
                </p:nvCxnSpPr>
                <p:spPr>
                  <a:xfrm rot="5400000">
                    <a:off x="4602690" y="4520994"/>
                    <a:ext cx="194463"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4640471" y="4623553"/>
                    <a:ext cx="94750"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grpSp>
            <p:grpSp>
              <p:nvGrpSpPr>
                <p:cNvPr id="12778" name="Group 167"/>
                <p:cNvGrpSpPr>
                  <a:grpSpLocks/>
                </p:cNvGrpSpPr>
                <p:nvPr/>
              </p:nvGrpSpPr>
              <p:grpSpPr bwMode="auto">
                <a:xfrm>
                  <a:off x="2401669" y="5145340"/>
                  <a:ext cx="92819" cy="211318"/>
                  <a:chOff x="4642346" y="4421475"/>
                  <a:chExt cx="74476" cy="200774"/>
                </a:xfrm>
              </p:grpSpPr>
              <p:cxnSp>
                <p:nvCxnSpPr>
                  <p:cNvPr id="169" name="Straight Connector 168"/>
                  <p:cNvCxnSpPr/>
                  <p:nvPr/>
                </p:nvCxnSpPr>
                <p:spPr>
                  <a:xfrm rot="5400000">
                    <a:off x="4602168" y="4494293"/>
                    <a:ext cx="197128"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4659861" y="4598184"/>
                    <a:ext cx="74313" cy="0"/>
                  </a:xfrm>
                  <a:prstGeom prst="line">
                    <a:avLst/>
                  </a:prstGeom>
                  <a:ln w="28575">
                    <a:solidFill>
                      <a:srgbClr val="969696"/>
                    </a:solidFill>
                  </a:ln>
                </p:spPr>
                <p:style>
                  <a:lnRef idx="1">
                    <a:schemeClr val="accent1"/>
                  </a:lnRef>
                  <a:fillRef idx="0">
                    <a:schemeClr val="accent1"/>
                  </a:fillRef>
                  <a:effectRef idx="0">
                    <a:schemeClr val="accent1"/>
                  </a:effectRef>
                  <a:fontRef idx="minor">
                    <a:schemeClr val="tx1"/>
                  </a:fontRef>
                </p:style>
              </p:cxnSp>
            </p:grpSp>
          </p:grpSp>
          <p:grpSp>
            <p:nvGrpSpPr>
              <p:cNvPr id="12781" name="Group 345"/>
              <p:cNvGrpSpPr>
                <a:grpSpLocks/>
              </p:cNvGrpSpPr>
              <p:nvPr/>
            </p:nvGrpSpPr>
            <p:grpSpPr bwMode="auto">
              <a:xfrm>
                <a:off x="2407191" y="3030939"/>
                <a:ext cx="3869401" cy="1584938"/>
                <a:chOff x="2431602" y="3179469"/>
                <a:chExt cx="4845498" cy="2155893"/>
              </a:xfrm>
            </p:grpSpPr>
            <p:grpSp>
              <p:nvGrpSpPr>
                <p:cNvPr id="12782" name="Group 344"/>
                <p:cNvGrpSpPr>
                  <a:grpSpLocks/>
                </p:cNvGrpSpPr>
                <p:nvPr/>
              </p:nvGrpSpPr>
              <p:grpSpPr bwMode="auto">
                <a:xfrm>
                  <a:off x="2431602" y="3672394"/>
                  <a:ext cx="4825701" cy="1662968"/>
                  <a:chOff x="2431602" y="3672394"/>
                  <a:chExt cx="4825701" cy="1662968"/>
                </a:xfrm>
              </p:grpSpPr>
              <p:sp>
                <p:nvSpPr>
                  <p:cNvPr id="54" name="Oval 53"/>
                  <p:cNvSpPr/>
                  <p:nvPr/>
                </p:nvSpPr>
                <p:spPr bwMode="auto">
                  <a:xfrm>
                    <a:off x="2430660" y="5288554"/>
                    <a:ext cx="46300" cy="44841"/>
                  </a:xfrm>
                  <a:prstGeom prst="ellipse">
                    <a:avLst/>
                  </a:prstGeom>
                  <a:solidFill>
                    <a:srgbClr val="E4983C"/>
                  </a:solidFill>
                  <a:ln>
                    <a:solidFill>
                      <a:srgbClr val="E498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grpSp>
                <p:nvGrpSpPr>
                  <p:cNvPr id="12784" name="Group 188"/>
                  <p:cNvGrpSpPr>
                    <a:grpSpLocks/>
                  </p:cNvGrpSpPr>
                  <p:nvPr/>
                </p:nvGrpSpPr>
                <p:grpSpPr bwMode="auto">
                  <a:xfrm>
                    <a:off x="2449031" y="3672394"/>
                    <a:ext cx="4808272" cy="1662968"/>
                    <a:chOff x="2449604" y="3672520"/>
                    <a:chExt cx="4808078" cy="1663398"/>
                  </a:xfrm>
                </p:grpSpPr>
                <p:sp>
                  <p:nvSpPr>
                    <p:cNvPr id="172" name="Oval 171"/>
                    <p:cNvSpPr/>
                    <p:nvPr/>
                  </p:nvSpPr>
                  <p:spPr>
                    <a:xfrm>
                      <a:off x="2556240" y="5291902"/>
                      <a:ext cx="48613" cy="44853"/>
                    </a:xfrm>
                    <a:prstGeom prst="ellipse">
                      <a:avLst/>
                    </a:prstGeom>
                    <a:solidFill>
                      <a:srgbClr val="E4983C"/>
                    </a:solidFill>
                    <a:ln>
                      <a:solidFill>
                        <a:srgbClr val="E498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173" name="Oval 172"/>
                    <p:cNvSpPr/>
                    <p:nvPr/>
                  </p:nvSpPr>
                  <p:spPr>
                    <a:xfrm>
                      <a:off x="2690505" y="4865803"/>
                      <a:ext cx="46299" cy="44853"/>
                    </a:xfrm>
                    <a:prstGeom prst="ellipse">
                      <a:avLst/>
                    </a:prstGeom>
                    <a:solidFill>
                      <a:srgbClr val="E4983C"/>
                    </a:solidFill>
                    <a:ln>
                      <a:solidFill>
                        <a:srgbClr val="E498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174" name="Oval 173"/>
                    <p:cNvSpPr/>
                    <p:nvPr/>
                  </p:nvSpPr>
                  <p:spPr>
                    <a:xfrm>
                      <a:off x="2901163" y="4299538"/>
                      <a:ext cx="48614" cy="47655"/>
                    </a:xfrm>
                    <a:prstGeom prst="ellipse">
                      <a:avLst/>
                    </a:prstGeom>
                    <a:solidFill>
                      <a:srgbClr val="E4983C"/>
                    </a:solidFill>
                    <a:ln>
                      <a:solidFill>
                        <a:srgbClr val="E498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175" name="Oval 174"/>
                    <p:cNvSpPr/>
                    <p:nvPr/>
                  </p:nvSpPr>
                  <p:spPr>
                    <a:xfrm>
                      <a:off x="2984501" y="3890258"/>
                      <a:ext cx="43984" cy="47655"/>
                    </a:xfrm>
                    <a:prstGeom prst="ellipse">
                      <a:avLst/>
                    </a:prstGeom>
                    <a:solidFill>
                      <a:srgbClr val="E4983C"/>
                    </a:solidFill>
                    <a:ln>
                      <a:solidFill>
                        <a:srgbClr val="E498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176" name="Oval 175"/>
                    <p:cNvSpPr/>
                    <p:nvPr/>
                  </p:nvSpPr>
                  <p:spPr>
                    <a:xfrm>
                      <a:off x="3160435" y="3674404"/>
                      <a:ext cx="46299" cy="44853"/>
                    </a:xfrm>
                    <a:prstGeom prst="ellipse">
                      <a:avLst/>
                    </a:prstGeom>
                    <a:solidFill>
                      <a:srgbClr val="E4983C"/>
                    </a:solidFill>
                    <a:ln>
                      <a:solidFill>
                        <a:srgbClr val="E498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177" name="Oval 176"/>
                    <p:cNvSpPr/>
                    <p:nvPr/>
                  </p:nvSpPr>
                  <p:spPr>
                    <a:xfrm>
                      <a:off x="3259978" y="3834192"/>
                      <a:ext cx="46299" cy="44853"/>
                    </a:xfrm>
                    <a:prstGeom prst="ellipse">
                      <a:avLst/>
                    </a:prstGeom>
                    <a:solidFill>
                      <a:schemeClr val="accent2"/>
                    </a:solidFill>
                    <a:ln>
                      <a:solidFill>
                        <a:srgbClr val="E498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178" name="Oval 177"/>
                    <p:cNvSpPr/>
                    <p:nvPr/>
                  </p:nvSpPr>
                  <p:spPr>
                    <a:xfrm>
                      <a:off x="3391928" y="3963144"/>
                      <a:ext cx="43984" cy="44853"/>
                    </a:xfrm>
                    <a:prstGeom prst="ellipse">
                      <a:avLst/>
                    </a:prstGeom>
                    <a:solidFill>
                      <a:schemeClr val="accent2"/>
                    </a:solidFill>
                    <a:ln>
                      <a:solidFill>
                        <a:srgbClr val="E498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179" name="Oval 178"/>
                    <p:cNvSpPr/>
                    <p:nvPr/>
                  </p:nvSpPr>
                  <p:spPr>
                    <a:xfrm>
                      <a:off x="3484526" y="4178996"/>
                      <a:ext cx="46299" cy="42050"/>
                    </a:xfrm>
                    <a:prstGeom prst="ellipse">
                      <a:avLst/>
                    </a:prstGeom>
                    <a:solidFill>
                      <a:schemeClr val="accent2"/>
                    </a:solidFill>
                    <a:ln>
                      <a:solidFill>
                        <a:srgbClr val="E498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180" name="Oval 179"/>
                    <p:cNvSpPr/>
                    <p:nvPr/>
                  </p:nvSpPr>
                  <p:spPr>
                    <a:xfrm>
                      <a:off x="3579439" y="4386439"/>
                      <a:ext cx="46299" cy="44853"/>
                    </a:xfrm>
                    <a:prstGeom prst="ellipse">
                      <a:avLst/>
                    </a:prstGeom>
                    <a:solidFill>
                      <a:srgbClr val="E4983C"/>
                    </a:solidFill>
                    <a:ln>
                      <a:solidFill>
                        <a:srgbClr val="E498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181" name="Oval 180"/>
                    <p:cNvSpPr/>
                    <p:nvPr/>
                  </p:nvSpPr>
                  <p:spPr>
                    <a:xfrm>
                      <a:off x="3813246" y="4467736"/>
                      <a:ext cx="48614" cy="44853"/>
                    </a:xfrm>
                    <a:prstGeom prst="ellipse">
                      <a:avLst/>
                    </a:prstGeom>
                    <a:solidFill>
                      <a:srgbClr val="E4983C"/>
                    </a:solidFill>
                    <a:ln>
                      <a:solidFill>
                        <a:srgbClr val="E498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182" name="Oval 181"/>
                    <p:cNvSpPr/>
                    <p:nvPr/>
                  </p:nvSpPr>
                  <p:spPr>
                    <a:xfrm>
                      <a:off x="4026219" y="4641540"/>
                      <a:ext cx="43984" cy="44853"/>
                    </a:xfrm>
                    <a:prstGeom prst="ellipse">
                      <a:avLst/>
                    </a:prstGeom>
                    <a:solidFill>
                      <a:srgbClr val="E4983C"/>
                    </a:solidFill>
                    <a:ln>
                      <a:solidFill>
                        <a:srgbClr val="E498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183" name="Oval 182"/>
                    <p:cNvSpPr/>
                    <p:nvPr/>
                  </p:nvSpPr>
                  <p:spPr>
                    <a:xfrm>
                      <a:off x="4234563" y="4809737"/>
                      <a:ext cx="46299" cy="44853"/>
                    </a:xfrm>
                    <a:prstGeom prst="ellipse">
                      <a:avLst/>
                    </a:prstGeom>
                    <a:solidFill>
                      <a:srgbClr val="E4983C"/>
                    </a:solidFill>
                    <a:ln>
                      <a:solidFill>
                        <a:srgbClr val="E498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184" name="Oval 183"/>
                    <p:cNvSpPr/>
                    <p:nvPr/>
                  </p:nvSpPr>
                  <p:spPr>
                    <a:xfrm>
                      <a:off x="4658196" y="5073246"/>
                      <a:ext cx="46299" cy="47655"/>
                    </a:xfrm>
                    <a:prstGeom prst="ellipse">
                      <a:avLst/>
                    </a:prstGeom>
                    <a:solidFill>
                      <a:srgbClr val="E4983C"/>
                    </a:solidFill>
                    <a:ln>
                      <a:solidFill>
                        <a:srgbClr val="E498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185" name="Oval 184"/>
                    <p:cNvSpPr/>
                    <p:nvPr/>
                  </p:nvSpPr>
                  <p:spPr>
                    <a:xfrm>
                      <a:off x="5086457" y="5176967"/>
                      <a:ext cx="43984" cy="44853"/>
                    </a:xfrm>
                    <a:prstGeom prst="ellipse">
                      <a:avLst/>
                    </a:prstGeom>
                    <a:solidFill>
                      <a:srgbClr val="E4983C"/>
                    </a:solidFill>
                    <a:ln>
                      <a:solidFill>
                        <a:srgbClr val="E498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186" name="Oval 185"/>
                    <p:cNvSpPr/>
                    <p:nvPr/>
                  </p:nvSpPr>
                  <p:spPr>
                    <a:xfrm>
                      <a:off x="5931407" y="5199393"/>
                      <a:ext cx="46299" cy="44853"/>
                    </a:xfrm>
                    <a:prstGeom prst="ellipse">
                      <a:avLst/>
                    </a:prstGeom>
                    <a:solidFill>
                      <a:srgbClr val="E4983C"/>
                    </a:solidFill>
                    <a:ln>
                      <a:solidFill>
                        <a:srgbClr val="E498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187" name="Oval 186"/>
                    <p:cNvSpPr/>
                    <p:nvPr/>
                  </p:nvSpPr>
                  <p:spPr>
                    <a:xfrm>
                      <a:off x="7211563" y="5269476"/>
                      <a:ext cx="46299" cy="44853"/>
                    </a:xfrm>
                    <a:prstGeom prst="ellipse">
                      <a:avLst/>
                    </a:prstGeom>
                    <a:solidFill>
                      <a:srgbClr val="E4983C"/>
                    </a:solidFill>
                    <a:ln>
                      <a:solidFill>
                        <a:srgbClr val="E498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188" name="Freeform 187"/>
                    <p:cNvSpPr/>
                    <p:nvPr/>
                  </p:nvSpPr>
                  <p:spPr>
                    <a:xfrm>
                      <a:off x="2449753" y="3696830"/>
                      <a:ext cx="4789589" cy="1617498"/>
                    </a:xfrm>
                    <a:custGeom>
                      <a:avLst/>
                      <a:gdLst>
                        <a:gd name="connsiteX0" fmla="*/ 0 w 4789284"/>
                        <a:gd name="connsiteY0" fmla="*/ 1620570 h 1620570"/>
                        <a:gd name="connsiteX1" fmla="*/ 131276 w 4789284"/>
                        <a:gd name="connsiteY1" fmla="*/ 1620570 h 1620570"/>
                        <a:gd name="connsiteX2" fmla="*/ 258024 w 4789284"/>
                        <a:gd name="connsiteY2" fmla="*/ 1186004 h 1620570"/>
                        <a:gd name="connsiteX3" fmla="*/ 475307 w 4789284"/>
                        <a:gd name="connsiteY3" fmla="*/ 620162 h 1620570"/>
                        <a:gd name="connsiteX4" fmla="*/ 556788 w 4789284"/>
                        <a:gd name="connsiteY4" fmla="*/ 212756 h 1620570"/>
                        <a:gd name="connsiteX5" fmla="*/ 737858 w 4789284"/>
                        <a:gd name="connsiteY5" fmla="*/ 0 h 1620570"/>
                        <a:gd name="connsiteX6" fmla="*/ 837446 w 4789284"/>
                        <a:gd name="connsiteY6" fmla="*/ 162962 h 1620570"/>
                        <a:gd name="connsiteX7" fmla="*/ 964194 w 4789284"/>
                        <a:gd name="connsiteY7" fmla="*/ 294237 h 1620570"/>
                        <a:gd name="connsiteX8" fmla="*/ 1063783 w 4789284"/>
                        <a:gd name="connsiteY8" fmla="*/ 511521 h 1620570"/>
                        <a:gd name="connsiteX9" fmla="*/ 1158844 w 4789284"/>
                        <a:gd name="connsiteY9" fmla="*/ 710697 h 1620570"/>
                        <a:gd name="connsiteX10" fmla="*/ 1394234 w 4789284"/>
                        <a:gd name="connsiteY10" fmla="*/ 801232 h 1620570"/>
                        <a:gd name="connsiteX11" fmla="*/ 1606990 w 4789284"/>
                        <a:gd name="connsiteY11" fmla="*/ 977774 h 1620570"/>
                        <a:gd name="connsiteX12" fmla="*/ 1815220 w 4789284"/>
                        <a:gd name="connsiteY12" fmla="*/ 1145263 h 1620570"/>
                        <a:gd name="connsiteX13" fmla="*/ 2240733 w 4789284"/>
                        <a:gd name="connsiteY13" fmla="*/ 1403287 h 1620570"/>
                        <a:gd name="connsiteX14" fmla="*/ 2666246 w 4789284"/>
                        <a:gd name="connsiteY14" fmla="*/ 1507402 h 1620570"/>
                        <a:gd name="connsiteX15" fmla="*/ 3503691 w 4789284"/>
                        <a:gd name="connsiteY15" fmla="*/ 1530036 h 1620570"/>
                        <a:gd name="connsiteX16" fmla="*/ 4789284 w 4789284"/>
                        <a:gd name="connsiteY16" fmla="*/ 1597936 h 162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89284" h="1620570">
                          <a:moveTo>
                            <a:pt x="0" y="1620570"/>
                          </a:moveTo>
                          <a:lnTo>
                            <a:pt x="131276" y="1620570"/>
                          </a:lnTo>
                          <a:lnTo>
                            <a:pt x="258024" y="1186004"/>
                          </a:lnTo>
                          <a:lnTo>
                            <a:pt x="475307" y="620162"/>
                          </a:lnTo>
                          <a:lnTo>
                            <a:pt x="556788" y="212756"/>
                          </a:lnTo>
                          <a:lnTo>
                            <a:pt x="737858" y="0"/>
                          </a:lnTo>
                          <a:lnTo>
                            <a:pt x="837446" y="162962"/>
                          </a:lnTo>
                          <a:lnTo>
                            <a:pt x="964194" y="294237"/>
                          </a:lnTo>
                          <a:lnTo>
                            <a:pt x="1063783" y="511521"/>
                          </a:lnTo>
                          <a:lnTo>
                            <a:pt x="1158844" y="710697"/>
                          </a:lnTo>
                          <a:lnTo>
                            <a:pt x="1394234" y="801232"/>
                          </a:lnTo>
                          <a:lnTo>
                            <a:pt x="1606990" y="977774"/>
                          </a:lnTo>
                          <a:lnTo>
                            <a:pt x="1815220" y="1145263"/>
                          </a:lnTo>
                          <a:lnTo>
                            <a:pt x="2240733" y="1403287"/>
                          </a:lnTo>
                          <a:lnTo>
                            <a:pt x="2666246" y="1507402"/>
                          </a:lnTo>
                          <a:lnTo>
                            <a:pt x="3503691" y="1530036"/>
                          </a:lnTo>
                          <a:lnTo>
                            <a:pt x="4789284" y="1597936"/>
                          </a:lnTo>
                        </a:path>
                      </a:pathLst>
                    </a:custGeom>
                    <a:ln w="28575">
                      <a:solidFill>
                        <a:srgbClr val="E4983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b="0"/>
                    </a:p>
                  </p:txBody>
                </p:sp>
              </p:grpSp>
            </p:grpSp>
            <p:grpSp>
              <p:nvGrpSpPr>
                <p:cNvPr id="12802" name="Group 194"/>
                <p:cNvGrpSpPr>
                  <a:grpSpLocks/>
                </p:cNvGrpSpPr>
                <p:nvPr/>
              </p:nvGrpSpPr>
              <p:grpSpPr bwMode="auto">
                <a:xfrm>
                  <a:off x="4643944" y="4788868"/>
                  <a:ext cx="86011" cy="292451"/>
                  <a:chOff x="4648955" y="4789283"/>
                  <a:chExt cx="86008" cy="292527"/>
                </a:xfrm>
              </p:grpSpPr>
              <p:cxnSp>
                <p:nvCxnSpPr>
                  <p:cNvPr id="192" name="Straight Connector 191"/>
                  <p:cNvCxnSpPr>
                    <a:stCxn id="188" idx="13"/>
                  </p:cNvCxnSpPr>
                  <p:nvPr/>
                </p:nvCxnSpPr>
                <p:spPr>
                  <a:xfrm flipV="1">
                    <a:off x="4690501" y="4792917"/>
                    <a:ext cx="0" cy="283131"/>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4648833" y="4790113"/>
                    <a:ext cx="83338"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grpSp>
            <p:grpSp>
              <p:nvGrpSpPr>
                <p:cNvPr id="12805" name="Group 195"/>
                <p:cNvGrpSpPr>
                  <a:grpSpLocks/>
                </p:cNvGrpSpPr>
                <p:nvPr/>
              </p:nvGrpSpPr>
              <p:grpSpPr bwMode="auto">
                <a:xfrm>
                  <a:off x="5051366" y="4942737"/>
                  <a:ext cx="98084" cy="245687"/>
                  <a:chOff x="4648955" y="4789283"/>
                  <a:chExt cx="86008" cy="292527"/>
                </a:xfrm>
              </p:grpSpPr>
              <p:cxnSp>
                <p:nvCxnSpPr>
                  <p:cNvPr id="197" name="Straight Connector 196"/>
                  <p:cNvCxnSpPr/>
                  <p:nvPr/>
                </p:nvCxnSpPr>
                <p:spPr>
                  <a:xfrm flipV="1">
                    <a:off x="4691496" y="4793933"/>
                    <a:ext cx="0" cy="286971"/>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4650896" y="4790597"/>
                    <a:ext cx="85260"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grpSp>
            <p:grpSp>
              <p:nvGrpSpPr>
                <p:cNvPr id="12808" name="Group 198"/>
                <p:cNvGrpSpPr>
                  <a:grpSpLocks/>
                </p:cNvGrpSpPr>
                <p:nvPr/>
              </p:nvGrpSpPr>
              <p:grpSpPr bwMode="auto">
                <a:xfrm>
                  <a:off x="5915232" y="5107856"/>
                  <a:ext cx="82788" cy="113755"/>
                  <a:chOff x="4649741" y="4787193"/>
                  <a:chExt cx="85796" cy="290251"/>
                </a:xfrm>
              </p:grpSpPr>
              <p:cxnSp>
                <p:nvCxnSpPr>
                  <p:cNvPr id="200" name="Straight Connector 199"/>
                  <p:cNvCxnSpPr/>
                  <p:nvPr/>
                </p:nvCxnSpPr>
                <p:spPr>
                  <a:xfrm flipV="1">
                    <a:off x="4697243" y="4797752"/>
                    <a:ext cx="0" cy="278882"/>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4649260" y="4790598"/>
                    <a:ext cx="86369"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grpSp>
            <p:grpSp>
              <p:nvGrpSpPr>
                <p:cNvPr id="12811" name="Group 201"/>
                <p:cNvGrpSpPr>
                  <a:grpSpLocks/>
                </p:cNvGrpSpPr>
                <p:nvPr/>
              </p:nvGrpSpPr>
              <p:grpSpPr bwMode="auto">
                <a:xfrm>
                  <a:off x="7194107" y="5138845"/>
                  <a:ext cx="82993" cy="114647"/>
                  <a:chOff x="4648955" y="4789283"/>
                  <a:chExt cx="86008" cy="292527"/>
                </a:xfrm>
              </p:grpSpPr>
              <p:cxnSp>
                <p:nvCxnSpPr>
                  <p:cNvPr id="203" name="Straight Connector 202"/>
                  <p:cNvCxnSpPr/>
                  <p:nvPr/>
                </p:nvCxnSpPr>
                <p:spPr>
                  <a:xfrm flipV="1">
                    <a:off x="4690640" y="4799427"/>
                    <a:ext cx="0" cy="278887"/>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4649856" y="4792278"/>
                    <a:ext cx="86369"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grpSp>
            <p:grpSp>
              <p:nvGrpSpPr>
                <p:cNvPr id="12814" name="Group 204"/>
                <p:cNvGrpSpPr>
                  <a:grpSpLocks/>
                </p:cNvGrpSpPr>
                <p:nvPr/>
              </p:nvGrpSpPr>
              <p:grpSpPr bwMode="auto">
                <a:xfrm>
                  <a:off x="4211554" y="4563466"/>
                  <a:ext cx="87146" cy="292511"/>
                  <a:chOff x="4648134" y="4787140"/>
                  <a:chExt cx="87143" cy="292587"/>
                </a:xfrm>
              </p:grpSpPr>
              <p:cxnSp>
                <p:nvCxnSpPr>
                  <p:cNvPr id="206" name="Straight Connector 205"/>
                  <p:cNvCxnSpPr/>
                  <p:nvPr/>
                </p:nvCxnSpPr>
                <p:spPr>
                  <a:xfrm flipV="1">
                    <a:off x="4696107" y="4794774"/>
                    <a:ext cx="0" cy="285935"/>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4647492" y="4789167"/>
                    <a:ext cx="87968"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grpSp>
            <p:grpSp>
              <p:nvGrpSpPr>
                <p:cNvPr id="12817" name="Group 207"/>
                <p:cNvGrpSpPr>
                  <a:grpSpLocks/>
                </p:cNvGrpSpPr>
                <p:nvPr/>
              </p:nvGrpSpPr>
              <p:grpSpPr bwMode="auto">
                <a:xfrm>
                  <a:off x="4007157" y="4274463"/>
                  <a:ext cx="79976" cy="387690"/>
                  <a:chOff x="4648955" y="4789283"/>
                  <a:chExt cx="86008" cy="292527"/>
                </a:xfrm>
              </p:grpSpPr>
              <p:cxnSp>
                <p:nvCxnSpPr>
                  <p:cNvPr id="209" name="Straight Connector 208"/>
                  <p:cNvCxnSpPr/>
                  <p:nvPr/>
                </p:nvCxnSpPr>
                <p:spPr>
                  <a:xfrm flipV="1">
                    <a:off x="4691314" y="4795299"/>
                    <a:ext cx="0" cy="287592"/>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4651480" y="4791069"/>
                    <a:ext cx="82156"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grpSp>
            <p:grpSp>
              <p:nvGrpSpPr>
                <p:cNvPr id="12820" name="Group 210"/>
                <p:cNvGrpSpPr>
                  <a:grpSpLocks/>
                </p:cNvGrpSpPr>
                <p:nvPr/>
              </p:nvGrpSpPr>
              <p:grpSpPr bwMode="auto">
                <a:xfrm>
                  <a:off x="3806464" y="4069305"/>
                  <a:ext cx="79976" cy="387690"/>
                  <a:chOff x="4648955" y="4789283"/>
                  <a:chExt cx="86008" cy="292527"/>
                </a:xfrm>
              </p:grpSpPr>
              <p:cxnSp>
                <p:nvCxnSpPr>
                  <p:cNvPr id="212" name="Straight Connector 211"/>
                  <p:cNvCxnSpPr/>
                  <p:nvPr/>
                </p:nvCxnSpPr>
                <p:spPr>
                  <a:xfrm flipV="1">
                    <a:off x="4690545" y="4791498"/>
                    <a:ext cx="0" cy="289707"/>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4648223" y="4787269"/>
                    <a:ext cx="87136"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grpSp>
            <p:grpSp>
              <p:nvGrpSpPr>
                <p:cNvPr id="12823" name="Group 213"/>
                <p:cNvGrpSpPr>
                  <a:grpSpLocks/>
                </p:cNvGrpSpPr>
                <p:nvPr/>
              </p:nvGrpSpPr>
              <p:grpSpPr bwMode="auto">
                <a:xfrm>
                  <a:off x="3562320" y="3935111"/>
                  <a:ext cx="78431" cy="476676"/>
                  <a:chOff x="4650968" y="4788400"/>
                  <a:chExt cx="85970" cy="292518"/>
                </a:xfrm>
              </p:grpSpPr>
              <p:cxnSp>
                <p:nvCxnSpPr>
                  <p:cNvPr id="215" name="Straight Connector 214"/>
                  <p:cNvCxnSpPr/>
                  <p:nvPr/>
                </p:nvCxnSpPr>
                <p:spPr>
                  <a:xfrm flipV="1">
                    <a:off x="4691991" y="4795160"/>
                    <a:ext cx="0" cy="287211"/>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4651390" y="4790000"/>
                    <a:ext cx="86277"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grpSp>
            <p:grpSp>
              <p:nvGrpSpPr>
                <p:cNvPr id="12826" name="Group 216"/>
                <p:cNvGrpSpPr>
                  <a:grpSpLocks/>
                </p:cNvGrpSpPr>
                <p:nvPr/>
              </p:nvGrpSpPr>
              <p:grpSpPr bwMode="auto">
                <a:xfrm>
                  <a:off x="3468638" y="3734694"/>
                  <a:ext cx="78431" cy="476678"/>
                  <a:chOff x="4649176" y="4788528"/>
                  <a:chExt cx="85970" cy="292519"/>
                </a:xfrm>
              </p:grpSpPr>
              <p:cxnSp>
                <p:nvCxnSpPr>
                  <p:cNvPr id="218" name="Straight Connector 217"/>
                  <p:cNvCxnSpPr/>
                  <p:nvPr/>
                </p:nvCxnSpPr>
                <p:spPr>
                  <a:xfrm flipV="1">
                    <a:off x="4688848" y="4794449"/>
                    <a:ext cx="0" cy="287211"/>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4648247" y="4789289"/>
                    <a:ext cx="86277"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grpSp>
            <p:grpSp>
              <p:nvGrpSpPr>
                <p:cNvPr id="12829" name="Group 219"/>
                <p:cNvGrpSpPr>
                  <a:grpSpLocks/>
                </p:cNvGrpSpPr>
                <p:nvPr/>
              </p:nvGrpSpPr>
              <p:grpSpPr bwMode="auto">
                <a:xfrm>
                  <a:off x="3372777" y="3507181"/>
                  <a:ext cx="78431" cy="476676"/>
                  <a:chOff x="4649957" y="4788701"/>
                  <a:chExt cx="85970" cy="292518"/>
                </a:xfrm>
              </p:grpSpPr>
              <p:cxnSp>
                <p:nvCxnSpPr>
                  <p:cNvPr id="221" name="Straight Connector 220"/>
                  <p:cNvCxnSpPr/>
                  <p:nvPr/>
                </p:nvCxnSpPr>
                <p:spPr>
                  <a:xfrm flipV="1">
                    <a:off x="4690663" y="4794931"/>
                    <a:ext cx="0" cy="287212"/>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4650062" y="4789772"/>
                    <a:ext cx="86277"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grpSp>
            <p:grpSp>
              <p:nvGrpSpPr>
                <p:cNvPr id="12832" name="Group 222"/>
                <p:cNvGrpSpPr>
                  <a:grpSpLocks/>
                </p:cNvGrpSpPr>
                <p:nvPr/>
              </p:nvGrpSpPr>
              <p:grpSpPr bwMode="auto">
                <a:xfrm>
                  <a:off x="3246416" y="3412387"/>
                  <a:ext cx="84968" cy="452309"/>
                  <a:chOff x="4587968" y="4787824"/>
                  <a:chExt cx="84965" cy="292519"/>
                </a:xfrm>
              </p:grpSpPr>
              <p:cxnSp>
                <p:nvCxnSpPr>
                  <p:cNvPr id="224" name="Straight Connector 223"/>
                  <p:cNvCxnSpPr/>
                  <p:nvPr/>
                </p:nvCxnSpPr>
                <p:spPr>
                  <a:xfrm flipV="1">
                    <a:off x="4624139" y="4792260"/>
                    <a:ext cx="0" cy="288185"/>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4587100" y="4788635"/>
                    <a:ext cx="85652"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grpSp>
            <p:grpSp>
              <p:nvGrpSpPr>
                <p:cNvPr id="12835" name="Group 225"/>
                <p:cNvGrpSpPr>
                  <a:grpSpLocks/>
                </p:cNvGrpSpPr>
                <p:nvPr/>
              </p:nvGrpSpPr>
              <p:grpSpPr bwMode="auto">
                <a:xfrm>
                  <a:off x="3144018" y="3179469"/>
                  <a:ext cx="89324" cy="547096"/>
                  <a:chOff x="4649364" y="4788277"/>
                  <a:chExt cx="85749" cy="292286"/>
                </a:xfrm>
              </p:grpSpPr>
              <p:cxnSp>
                <p:nvCxnSpPr>
                  <p:cNvPr id="227" name="Straight Connector 226"/>
                  <p:cNvCxnSpPr/>
                  <p:nvPr/>
                </p:nvCxnSpPr>
                <p:spPr>
                  <a:xfrm flipV="1">
                    <a:off x="4689049" y="4793601"/>
                    <a:ext cx="0" cy="287476"/>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4649046" y="4789109"/>
                    <a:ext cx="84450"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grpSp>
            <p:grpSp>
              <p:nvGrpSpPr>
                <p:cNvPr id="12838" name="Group 228"/>
                <p:cNvGrpSpPr>
                  <a:grpSpLocks/>
                </p:cNvGrpSpPr>
                <p:nvPr/>
              </p:nvGrpSpPr>
              <p:grpSpPr bwMode="auto">
                <a:xfrm>
                  <a:off x="2958818" y="3474685"/>
                  <a:ext cx="98040" cy="446887"/>
                  <a:chOff x="4650567" y="4788062"/>
                  <a:chExt cx="84309" cy="292087"/>
                </a:xfrm>
              </p:grpSpPr>
              <p:cxnSp>
                <p:nvCxnSpPr>
                  <p:cNvPr id="230" name="Straight Connector 229"/>
                  <p:cNvCxnSpPr/>
                  <p:nvPr/>
                </p:nvCxnSpPr>
                <p:spPr>
                  <a:xfrm flipV="1">
                    <a:off x="4700050" y="4792125"/>
                    <a:ext cx="0" cy="289419"/>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4650281" y="4788461"/>
                    <a:ext cx="83613"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grpSp>
            <p:grpSp>
              <p:nvGrpSpPr>
                <p:cNvPr id="12841" name="Group 231"/>
                <p:cNvGrpSpPr>
                  <a:grpSpLocks/>
                </p:cNvGrpSpPr>
                <p:nvPr/>
              </p:nvGrpSpPr>
              <p:grpSpPr bwMode="auto">
                <a:xfrm>
                  <a:off x="2880755" y="4062186"/>
                  <a:ext cx="85728" cy="271392"/>
                  <a:chOff x="4648955" y="4789283"/>
                  <a:chExt cx="86008" cy="292527"/>
                </a:xfrm>
              </p:grpSpPr>
              <p:cxnSp>
                <p:nvCxnSpPr>
                  <p:cNvPr id="233" name="Straight Connector 232"/>
                  <p:cNvCxnSpPr/>
                  <p:nvPr/>
                </p:nvCxnSpPr>
                <p:spPr>
                  <a:xfrm flipV="1">
                    <a:off x="4692100" y="4794080"/>
                    <a:ext cx="0" cy="289998"/>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4650294" y="4788039"/>
                    <a:ext cx="83613"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grpSp>
            <p:grpSp>
              <p:nvGrpSpPr>
                <p:cNvPr id="12844" name="Group 234"/>
                <p:cNvGrpSpPr>
                  <a:grpSpLocks/>
                </p:cNvGrpSpPr>
                <p:nvPr/>
              </p:nvGrpSpPr>
              <p:grpSpPr bwMode="auto">
                <a:xfrm>
                  <a:off x="2671197" y="4614493"/>
                  <a:ext cx="85728" cy="271392"/>
                  <a:chOff x="4648955" y="4789283"/>
                  <a:chExt cx="86008" cy="292527"/>
                </a:xfrm>
              </p:grpSpPr>
              <p:cxnSp>
                <p:nvCxnSpPr>
                  <p:cNvPr id="236" name="Straight Connector 235"/>
                  <p:cNvCxnSpPr/>
                  <p:nvPr/>
                </p:nvCxnSpPr>
                <p:spPr>
                  <a:xfrm flipV="1">
                    <a:off x="4693310" y="4787822"/>
                    <a:ext cx="0" cy="289998"/>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4649182" y="4781780"/>
                    <a:ext cx="88258"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grpSp>
          </p:grpSp>
          <p:grpSp>
            <p:nvGrpSpPr>
              <p:cNvPr id="12847" name="Group 311"/>
              <p:cNvGrpSpPr>
                <a:grpSpLocks/>
              </p:cNvGrpSpPr>
              <p:nvPr/>
            </p:nvGrpSpPr>
            <p:grpSpPr bwMode="auto">
              <a:xfrm>
                <a:off x="2380927" y="2230542"/>
                <a:ext cx="3888060" cy="2086666"/>
                <a:chOff x="2398307" y="2090727"/>
                <a:chExt cx="4869269" cy="2837874"/>
              </a:xfrm>
            </p:grpSpPr>
            <p:grpSp>
              <p:nvGrpSpPr>
                <p:cNvPr id="12848" name="Group 258"/>
                <p:cNvGrpSpPr>
                  <a:grpSpLocks/>
                </p:cNvGrpSpPr>
                <p:nvPr/>
              </p:nvGrpSpPr>
              <p:grpSpPr bwMode="auto">
                <a:xfrm>
                  <a:off x="2435558" y="2785548"/>
                  <a:ext cx="4806495" cy="2143053"/>
                  <a:chOff x="2435558" y="2785548"/>
                  <a:chExt cx="4806495" cy="2143053"/>
                </a:xfrm>
              </p:grpSpPr>
              <p:sp>
                <p:nvSpPr>
                  <p:cNvPr id="238" name="Rectangle 237"/>
                  <p:cNvSpPr/>
                  <p:nvPr/>
                </p:nvSpPr>
                <p:spPr>
                  <a:xfrm>
                    <a:off x="2434887" y="4884491"/>
                    <a:ext cx="46304" cy="44833"/>
                  </a:xfrm>
                  <a:prstGeom prst="rect">
                    <a:avLst/>
                  </a:prstGeom>
                  <a:solidFill>
                    <a:srgbClr val="E4983C"/>
                  </a:solidFill>
                  <a:ln>
                    <a:solidFill>
                      <a:srgbClr val="E498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239" name="Rectangle 238"/>
                  <p:cNvSpPr/>
                  <p:nvPr/>
                </p:nvSpPr>
                <p:spPr>
                  <a:xfrm>
                    <a:off x="2559909" y="4864878"/>
                    <a:ext cx="43988" cy="44833"/>
                  </a:xfrm>
                  <a:prstGeom prst="rect">
                    <a:avLst/>
                  </a:prstGeom>
                  <a:solidFill>
                    <a:srgbClr val="E4983C"/>
                  </a:solidFill>
                  <a:ln>
                    <a:solidFill>
                      <a:srgbClr val="E498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240" name="Rectangle 239"/>
                  <p:cNvSpPr/>
                  <p:nvPr/>
                </p:nvSpPr>
                <p:spPr>
                  <a:xfrm>
                    <a:off x="2691875" y="4654721"/>
                    <a:ext cx="46304" cy="47636"/>
                  </a:xfrm>
                  <a:prstGeom prst="rect">
                    <a:avLst/>
                  </a:prstGeom>
                  <a:solidFill>
                    <a:srgbClr val="E4983C"/>
                  </a:solidFill>
                  <a:ln>
                    <a:solidFill>
                      <a:srgbClr val="E498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241" name="Rectangle 240"/>
                  <p:cNvSpPr/>
                  <p:nvPr/>
                </p:nvSpPr>
                <p:spPr>
                  <a:xfrm>
                    <a:off x="2893300" y="4083096"/>
                    <a:ext cx="43988" cy="47636"/>
                  </a:xfrm>
                  <a:prstGeom prst="rect">
                    <a:avLst/>
                  </a:prstGeom>
                  <a:solidFill>
                    <a:srgbClr val="E4983C"/>
                  </a:solidFill>
                  <a:ln>
                    <a:solidFill>
                      <a:srgbClr val="E498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244" name="Rectangle 243"/>
                  <p:cNvSpPr/>
                  <p:nvPr/>
                </p:nvSpPr>
                <p:spPr>
                  <a:xfrm>
                    <a:off x="2965071" y="3155608"/>
                    <a:ext cx="46304" cy="44833"/>
                  </a:xfrm>
                  <a:prstGeom prst="rect">
                    <a:avLst/>
                  </a:prstGeom>
                  <a:solidFill>
                    <a:schemeClr val="accent2"/>
                  </a:solidFill>
                  <a:ln>
                    <a:solidFill>
                      <a:srgbClr val="E498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245" name="Rectangle 244"/>
                  <p:cNvSpPr/>
                  <p:nvPr/>
                </p:nvSpPr>
                <p:spPr>
                  <a:xfrm>
                    <a:off x="3150288" y="2810951"/>
                    <a:ext cx="46304" cy="47636"/>
                  </a:xfrm>
                  <a:prstGeom prst="rect">
                    <a:avLst/>
                  </a:prstGeom>
                  <a:solidFill>
                    <a:schemeClr val="accent2"/>
                  </a:solidFill>
                  <a:ln>
                    <a:solidFill>
                      <a:srgbClr val="E498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246" name="Rectangle 245"/>
                  <p:cNvSpPr/>
                  <p:nvPr/>
                </p:nvSpPr>
                <p:spPr>
                  <a:xfrm>
                    <a:off x="3270679" y="2785733"/>
                    <a:ext cx="43990" cy="47635"/>
                  </a:xfrm>
                  <a:prstGeom prst="rect">
                    <a:avLst/>
                  </a:prstGeom>
                  <a:solidFill>
                    <a:srgbClr val="E4983C"/>
                  </a:solidFill>
                  <a:ln>
                    <a:solidFill>
                      <a:srgbClr val="E498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247" name="Rectangle 246"/>
                  <p:cNvSpPr/>
                  <p:nvPr/>
                </p:nvSpPr>
                <p:spPr>
                  <a:xfrm>
                    <a:off x="3379495" y="2872597"/>
                    <a:ext cx="43988" cy="47636"/>
                  </a:xfrm>
                  <a:prstGeom prst="rect">
                    <a:avLst/>
                  </a:prstGeom>
                  <a:solidFill>
                    <a:srgbClr val="E4983C"/>
                  </a:solidFill>
                  <a:ln>
                    <a:solidFill>
                      <a:srgbClr val="E498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248" name="Rectangle 247"/>
                  <p:cNvSpPr/>
                  <p:nvPr/>
                </p:nvSpPr>
                <p:spPr>
                  <a:xfrm>
                    <a:off x="3492940" y="3102368"/>
                    <a:ext cx="46304" cy="47636"/>
                  </a:xfrm>
                  <a:prstGeom prst="rect">
                    <a:avLst/>
                  </a:prstGeom>
                  <a:solidFill>
                    <a:srgbClr val="E4983C"/>
                  </a:solidFill>
                  <a:ln>
                    <a:solidFill>
                      <a:srgbClr val="E498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249" name="Rectangle 248"/>
                  <p:cNvSpPr/>
                  <p:nvPr/>
                </p:nvSpPr>
                <p:spPr>
                  <a:xfrm>
                    <a:off x="3560082" y="3326534"/>
                    <a:ext cx="46304" cy="44833"/>
                  </a:xfrm>
                  <a:prstGeom prst="rect">
                    <a:avLst/>
                  </a:prstGeom>
                  <a:solidFill>
                    <a:srgbClr val="E4983C"/>
                  </a:solidFill>
                  <a:ln>
                    <a:solidFill>
                      <a:srgbClr val="E498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250" name="Rectangle 249"/>
                  <p:cNvSpPr/>
                  <p:nvPr/>
                </p:nvSpPr>
                <p:spPr>
                  <a:xfrm>
                    <a:off x="3807809" y="3435816"/>
                    <a:ext cx="46304" cy="47635"/>
                  </a:xfrm>
                  <a:prstGeom prst="rect">
                    <a:avLst/>
                  </a:prstGeom>
                  <a:solidFill>
                    <a:srgbClr val="E4983C"/>
                  </a:solidFill>
                  <a:ln>
                    <a:solidFill>
                      <a:srgbClr val="E498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251" name="Rectangle 250"/>
                  <p:cNvSpPr/>
                  <p:nvPr/>
                </p:nvSpPr>
                <p:spPr>
                  <a:xfrm>
                    <a:off x="4018494" y="3693608"/>
                    <a:ext cx="43988" cy="47635"/>
                  </a:xfrm>
                  <a:prstGeom prst="rect">
                    <a:avLst/>
                  </a:prstGeom>
                  <a:solidFill>
                    <a:srgbClr val="E4983C"/>
                  </a:solidFill>
                  <a:ln>
                    <a:solidFill>
                      <a:srgbClr val="E498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252" name="Rectangle 251"/>
                  <p:cNvSpPr/>
                  <p:nvPr/>
                </p:nvSpPr>
                <p:spPr>
                  <a:xfrm>
                    <a:off x="4236125" y="3934587"/>
                    <a:ext cx="43988" cy="47635"/>
                  </a:xfrm>
                  <a:prstGeom prst="rect">
                    <a:avLst/>
                  </a:prstGeom>
                  <a:solidFill>
                    <a:srgbClr val="E4983C"/>
                  </a:solidFill>
                  <a:ln>
                    <a:solidFill>
                      <a:srgbClr val="E498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253" name="Rectangle 252"/>
                  <p:cNvSpPr/>
                  <p:nvPr/>
                </p:nvSpPr>
                <p:spPr>
                  <a:xfrm>
                    <a:off x="4652863" y="4231607"/>
                    <a:ext cx="41674" cy="44833"/>
                  </a:xfrm>
                  <a:prstGeom prst="rect">
                    <a:avLst/>
                  </a:prstGeom>
                  <a:solidFill>
                    <a:srgbClr val="E4983C"/>
                  </a:solidFill>
                  <a:ln>
                    <a:solidFill>
                      <a:srgbClr val="E498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254" name="Rectangle 253"/>
                  <p:cNvSpPr/>
                  <p:nvPr/>
                </p:nvSpPr>
                <p:spPr>
                  <a:xfrm>
                    <a:off x="5078863" y="4405336"/>
                    <a:ext cx="46304" cy="47635"/>
                  </a:xfrm>
                  <a:prstGeom prst="rect">
                    <a:avLst/>
                  </a:prstGeom>
                  <a:solidFill>
                    <a:srgbClr val="E4983C"/>
                  </a:solidFill>
                  <a:ln>
                    <a:solidFill>
                      <a:srgbClr val="E498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255" name="Rectangle 254"/>
                  <p:cNvSpPr/>
                  <p:nvPr/>
                </p:nvSpPr>
                <p:spPr>
                  <a:xfrm>
                    <a:off x="5935493" y="4654721"/>
                    <a:ext cx="46304" cy="47636"/>
                  </a:xfrm>
                  <a:prstGeom prst="rect">
                    <a:avLst/>
                  </a:prstGeom>
                  <a:solidFill>
                    <a:srgbClr val="E4983C"/>
                  </a:solidFill>
                  <a:ln>
                    <a:solidFill>
                      <a:srgbClr val="E498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256" name="Rectangle 255"/>
                  <p:cNvSpPr/>
                  <p:nvPr/>
                </p:nvSpPr>
                <p:spPr>
                  <a:xfrm>
                    <a:off x="7197284" y="4764003"/>
                    <a:ext cx="46304" cy="44833"/>
                  </a:xfrm>
                  <a:prstGeom prst="rect">
                    <a:avLst/>
                  </a:prstGeom>
                  <a:solidFill>
                    <a:srgbClr val="E4983C"/>
                  </a:solidFill>
                  <a:ln>
                    <a:solidFill>
                      <a:srgbClr val="E498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a:p>
                </p:txBody>
              </p:sp>
              <p:sp>
                <p:nvSpPr>
                  <p:cNvPr id="257" name="Freeform 256"/>
                  <p:cNvSpPr/>
                  <p:nvPr/>
                </p:nvSpPr>
                <p:spPr>
                  <a:xfrm>
                    <a:off x="2453409" y="2802546"/>
                    <a:ext cx="4771658" cy="2095957"/>
                  </a:xfrm>
                  <a:custGeom>
                    <a:avLst/>
                    <a:gdLst>
                      <a:gd name="connsiteX0" fmla="*/ 0 w 4772025"/>
                      <a:gd name="connsiteY0" fmla="*/ 2095500 h 2095500"/>
                      <a:gd name="connsiteX1" fmla="*/ 133350 w 4772025"/>
                      <a:gd name="connsiteY1" fmla="*/ 2085975 h 2095500"/>
                      <a:gd name="connsiteX2" fmla="*/ 257175 w 4772025"/>
                      <a:gd name="connsiteY2" fmla="*/ 1871662 h 2095500"/>
                      <a:gd name="connsiteX3" fmla="*/ 476250 w 4772025"/>
                      <a:gd name="connsiteY3" fmla="*/ 1290637 h 2095500"/>
                      <a:gd name="connsiteX4" fmla="*/ 533400 w 4772025"/>
                      <a:gd name="connsiteY4" fmla="*/ 366712 h 2095500"/>
                      <a:gd name="connsiteX5" fmla="*/ 733425 w 4772025"/>
                      <a:gd name="connsiteY5" fmla="*/ 33337 h 2095500"/>
                      <a:gd name="connsiteX6" fmla="*/ 838200 w 4772025"/>
                      <a:gd name="connsiteY6" fmla="*/ 0 h 2095500"/>
                      <a:gd name="connsiteX7" fmla="*/ 957262 w 4772025"/>
                      <a:gd name="connsiteY7" fmla="*/ 95250 h 2095500"/>
                      <a:gd name="connsiteX8" fmla="*/ 1062037 w 4772025"/>
                      <a:gd name="connsiteY8" fmla="*/ 323850 h 2095500"/>
                      <a:gd name="connsiteX9" fmla="*/ 1128712 w 4772025"/>
                      <a:gd name="connsiteY9" fmla="*/ 547687 h 2095500"/>
                      <a:gd name="connsiteX10" fmla="*/ 1381125 w 4772025"/>
                      <a:gd name="connsiteY10" fmla="*/ 652462 h 2095500"/>
                      <a:gd name="connsiteX11" fmla="*/ 1585912 w 4772025"/>
                      <a:gd name="connsiteY11" fmla="*/ 914400 h 2095500"/>
                      <a:gd name="connsiteX12" fmla="*/ 1804987 w 4772025"/>
                      <a:gd name="connsiteY12" fmla="*/ 1152525 h 2095500"/>
                      <a:gd name="connsiteX13" fmla="*/ 2219325 w 4772025"/>
                      <a:gd name="connsiteY13" fmla="*/ 1462087 h 2095500"/>
                      <a:gd name="connsiteX14" fmla="*/ 2652712 w 4772025"/>
                      <a:gd name="connsiteY14" fmla="*/ 1643062 h 2095500"/>
                      <a:gd name="connsiteX15" fmla="*/ 3500437 w 4772025"/>
                      <a:gd name="connsiteY15" fmla="*/ 1871662 h 2095500"/>
                      <a:gd name="connsiteX16" fmla="*/ 4772025 w 4772025"/>
                      <a:gd name="connsiteY16" fmla="*/ 1985962 h 20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72025" h="2095500">
                        <a:moveTo>
                          <a:pt x="0" y="2095500"/>
                        </a:moveTo>
                        <a:lnTo>
                          <a:pt x="133350" y="2085975"/>
                        </a:lnTo>
                        <a:lnTo>
                          <a:pt x="257175" y="1871662"/>
                        </a:lnTo>
                        <a:lnTo>
                          <a:pt x="476250" y="1290637"/>
                        </a:lnTo>
                        <a:lnTo>
                          <a:pt x="533400" y="366712"/>
                        </a:lnTo>
                        <a:lnTo>
                          <a:pt x="733425" y="33337"/>
                        </a:lnTo>
                        <a:lnTo>
                          <a:pt x="838200" y="0"/>
                        </a:lnTo>
                        <a:lnTo>
                          <a:pt x="957262" y="95250"/>
                        </a:lnTo>
                        <a:lnTo>
                          <a:pt x="1062037" y="323850"/>
                        </a:lnTo>
                        <a:lnTo>
                          <a:pt x="1128712" y="547687"/>
                        </a:lnTo>
                        <a:lnTo>
                          <a:pt x="1381125" y="652462"/>
                        </a:lnTo>
                        <a:lnTo>
                          <a:pt x="1585912" y="914400"/>
                        </a:lnTo>
                        <a:lnTo>
                          <a:pt x="1804987" y="1152525"/>
                        </a:lnTo>
                        <a:lnTo>
                          <a:pt x="2219325" y="1462087"/>
                        </a:lnTo>
                        <a:lnTo>
                          <a:pt x="2652712" y="1643062"/>
                        </a:lnTo>
                        <a:lnTo>
                          <a:pt x="3500437" y="1871662"/>
                        </a:lnTo>
                        <a:lnTo>
                          <a:pt x="4772025" y="1985962"/>
                        </a:lnTo>
                      </a:path>
                    </a:pathLst>
                  </a:custGeom>
                  <a:ln w="28575">
                    <a:solidFill>
                      <a:srgbClr val="E4983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b="0"/>
                  </a:p>
                </p:txBody>
              </p:sp>
            </p:grpSp>
            <p:grpSp>
              <p:nvGrpSpPr>
                <p:cNvPr id="12867" name="Group 262"/>
                <p:cNvGrpSpPr>
                  <a:grpSpLocks/>
                </p:cNvGrpSpPr>
                <p:nvPr/>
              </p:nvGrpSpPr>
              <p:grpSpPr bwMode="auto">
                <a:xfrm>
                  <a:off x="3993743" y="3076564"/>
                  <a:ext cx="86008" cy="628661"/>
                  <a:chOff x="3993743" y="3076564"/>
                  <a:chExt cx="86008" cy="628661"/>
                </a:xfrm>
              </p:grpSpPr>
              <p:cxnSp>
                <p:nvCxnSpPr>
                  <p:cNvPr id="260" name="Straight Connector 259"/>
                  <p:cNvCxnSpPr/>
                  <p:nvPr/>
                </p:nvCxnSpPr>
                <p:spPr>
                  <a:xfrm rot="16200000" flipV="1">
                    <a:off x="3728298" y="3393786"/>
                    <a:ext cx="622061"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3993025" y="3077150"/>
                    <a:ext cx="87978"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grpSp>
            <p:grpSp>
              <p:nvGrpSpPr>
                <p:cNvPr id="12870" name="Group 263"/>
                <p:cNvGrpSpPr>
                  <a:grpSpLocks/>
                </p:cNvGrpSpPr>
                <p:nvPr/>
              </p:nvGrpSpPr>
              <p:grpSpPr bwMode="auto">
                <a:xfrm>
                  <a:off x="4212818" y="3233739"/>
                  <a:ext cx="73432" cy="695324"/>
                  <a:chOff x="3993743" y="3076564"/>
                  <a:chExt cx="86008" cy="628661"/>
                </a:xfrm>
              </p:grpSpPr>
              <p:cxnSp>
                <p:nvCxnSpPr>
                  <p:cNvPr id="265" name="Straight Connector 264"/>
                  <p:cNvCxnSpPr/>
                  <p:nvPr/>
                </p:nvCxnSpPr>
                <p:spPr>
                  <a:xfrm rot="16200000" flipV="1">
                    <a:off x="3729676" y="3392273"/>
                    <a:ext cx="620691"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a:off x="3993924" y="3076859"/>
                    <a:ext cx="113892"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grpSp>
            <p:grpSp>
              <p:nvGrpSpPr>
                <p:cNvPr id="12873" name="Group 266"/>
                <p:cNvGrpSpPr>
                  <a:grpSpLocks/>
                </p:cNvGrpSpPr>
                <p:nvPr/>
              </p:nvGrpSpPr>
              <p:grpSpPr bwMode="auto">
                <a:xfrm>
                  <a:off x="4636680" y="3538539"/>
                  <a:ext cx="73432" cy="695324"/>
                  <a:chOff x="3993743" y="3076564"/>
                  <a:chExt cx="86008" cy="628661"/>
                </a:xfrm>
              </p:grpSpPr>
              <p:cxnSp>
                <p:nvCxnSpPr>
                  <p:cNvPr id="268" name="Straight Connector 267"/>
                  <p:cNvCxnSpPr/>
                  <p:nvPr/>
                </p:nvCxnSpPr>
                <p:spPr>
                  <a:xfrm rot="16200000" flipV="1">
                    <a:off x="3726935" y="3392839"/>
                    <a:ext cx="625758"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3993714" y="3074893"/>
                    <a:ext cx="86775"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grpSp>
            <p:grpSp>
              <p:nvGrpSpPr>
                <p:cNvPr id="12876" name="Group 269"/>
                <p:cNvGrpSpPr>
                  <a:grpSpLocks/>
                </p:cNvGrpSpPr>
                <p:nvPr/>
              </p:nvGrpSpPr>
              <p:grpSpPr bwMode="auto">
                <a:xfrm>
                  <a:off x="5060541" y="3924299"/>
                  <a:ext cx="73433" cy="514351"/>
                  <a:chOff x="3993743" y="3076564"/>
                  <a:chExt cx="86008" cy="628661"/>
                </a:xfrm>
              </p:grpSpPr>
              <p:cxnSp>
                <p:nvCxnSpPr>
                  <p:cNvPr id="271" name="Straight Connector 270"/>
                  <p:cNvCxnSpPr/>
                  <p:nvPr/>
                </p:nvCxnSpPr>
                <p:spPr>
                  <a:xfrm rot="16200000" flipV="1">
                    <a:off x="3727947" y="3393947"/>
                    <a:ext cx="623317"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a:off x="3993509" y="3078862"/>
                    <a:ext cx="113890"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grpSp>
            <p:grpSp>
              <p:nvGrpSpPr>
                <p:cNvPr id="12879" name="Group 272"/>
                <p:cNvGrpSpPr>
                  <a:grpSpLocks/>
                </p:cNvGrpSpPr>
                <p:nvPr/>
              </p:nvGrpSpPr>
              <p:grpSpPr bwMode="auto">
                <a:xfrm>
                  <a:off x="5917791" y="4052887"/>
                  <a:ext cx="78197" cy="628651"/>
                  <a:chOff x="3993743" y="3076564"/>
                  <a:chExt cx="86008" cy="628661"/>
                </a:xfrm>
              </p:grpSpPr>
              <p:cxnSp>
                <p:nvCxnSpPr>
                  <p:cNvPr id="274" name="Straight Connector 273"/>
                  <p:cNvCxnSpPr/>
                  <p:nvPr/>
                </p:nvCxnSpPr>
                <p:spPr>
                  <a:xfrm rot="16200000" flipV="1">
                    <a:off x="3728784" y="3391191"/>
                    <a:ext cx="624875"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3995386" y="3073148"/>
                    <a:ext cx="86581"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grpSp>
            <p:grpSp>
              <p:nvGrpSpPr>
                <p:cNvPr id="12882" name="Group 275"/>
                <p:cNvGrpSpPr>
                  <a:grpSpLocks/>
                </p:cNvGrpSpPr>
                <p:nvPr/>
              </p:nvGrpSpPr>
              <p:grpSpPr bwMode="auto">
                <a:xfrm>
                  <a:off x="7189380" y="4248150"/>
                  <a:ext cx="78196" cy="557213"/>
                  <a:chOff x="3993743" y="3076564"/>
                  <a:chExt cx="86008" cy="628661"/>
                </a:xfrm>
              </p:grpSpPr>
              <p:cxnSp>
                <p:nvCxnSpPr>
                  <p:cNvPr id="277" name="Straight Connector 276"/>
                  <p:cNvCxnSpPr/>
                  <p:nvPr/>
                </p:nvCxnSpPr>
                <p:spPr>
                  <a:xfrm rot="16200000" flipV="1">
                    <a:off x="3727658" y="3393006"/>
                    <a:ext cx="625953"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a:off x="3994798" y="3073706"/>
                    <a:ext cx="86581"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grpSp>
            <p:grpSp>
              <p:nvGrpSpPr>
                <p:cNvPr id="12885" name="Group 278"/>
                <p:cNvGrpSpPr>
                  <a:grpSpLocks/>
                </p:cNvGrpSpPr>
                <p:nvPr/>
              </p:nvGrpSpPr>
              <p:grpSpPr bwMode="auto">
                <a:xfrm>
                  <a:off x="3784192" y="2767001"/>
                  <a:ext cx="102007" cy="695337"/>
                  <a:chOff x="3993743" y="3076564"/>
                  <a:chExt cx="86008" cy="628661"/>
                </a:xfrm>
              </p:grpSpPr>
              <p:cxnSp>
                <p:nvCxnSpPr>
                  <p:cNvPr id="280" name="Straight Connector 279"/>
                  <p:cNvCxnSpPr/>
                  <p:nvPr/>
                </p:nvCxnSpPr>
                <p:spPr>
                  <a:xfrm rot="16200000" flipV="1">
                    <a:off x="3727425" y="3392441"/>
                    <a:ext cx="623214"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a:off x="3994134" y="3075766"/>
                    <a:ext cx="85892"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grpSp>
            <p:grpSp>
              <p:nvGrpSpPr>
                <p:cNvPr id="12888" name="Group 281"/>
                <p:cNvGrpSpPr>
                  <a:grpSpLocks/>
                </p:cNvGrpSpPr>
                <p:nvPr/>
              </p:nvGrpSpPr>
              <p:grpSpPr bwMode="auto">
                <a:xfrm>
                  <a:off x="3531780" y="2686039"/>
                  <a:ext cx="102007" cy="695337"/>
                  <a:chOff x="3993743" y="3076564"/>
                  <a:chExt cx="86008" cy="628661"/>
                </a:xfrm>
              </p:grpSpPr>
              <p:cxnSp>
                <p:nvCxnSpPr>
                  <p:cNvPr id="283" name="Straight Connector 282"/>
                  <p:cNvCxnSpPr/>
                  <p:nvPr/>
                </p:nvCxnSpPr>
                <p:spPr>
                  <a:xfrm rot="16200000" flipV="1">
                    <a:off x="3726786" y="3393437"/>
                    <a:ext cx="620682"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3994181" y="3078029"/>
                    <a:ext cx="85892"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grpSp>
            <p:grpSp>
              <p:nvGrpSpPr>
                <p:cNvPr id="12891" name="Group 284"/>
                <p:cNvGrpSpPr>
                  <a:grpSpLocks/>
                </p:cNvGrpSpPr>
                <p:nvPr/>
              </p:nvGrpSpPr>
              <p:grpSpPr bwMode="auto">
                <a:xfrm>
                  <a:off x="3465105" y="2433627"/>
                  <a:ext cx="102007" cy="695337"/>
                  <a:chOff x="3993743" y="3076564"/>
                  <a:chExt cx="86008" cy="628661"/>
                </a:xfrm>
              </p:grpSpPr>
              <p:cxnSp>
                <p:nvCxnSpPr>
                  <p:cNvPr id="286" name="Straight Connector 285"/>
                  <p:cNvCxnSpPr/>
                  <p:nvPr/>
                </p:nvCxnSpPr>
                <p:spPr>
                  <a:xfrm rot="16200000" flipV="1">
                    <a:off x="3725811" y="3393639"/>
                    <a:ext cx="625747"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3993786" y="3075699"/>
                    <a:ext cx="85892"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grpSp>
            <p:grpSp>
              <p:nvGrpSpPr>
                <p:cNvPr id="12894" name="Group 287"/>
                <p:cNvGrpSpPr>
                  <a:grpSpLocks/>
                </p:cNvGrpSpPr>
                <p:nvPr/>
              </p:nvGrpSpPr>
              <p:grpSpPr bwMode="auto">
                <a:xfrm>
                  <a:off x="3355568" y="2233602"/>
                  <a:ext cx="102007" cy="695337"/>
                  <a:chOff x="3993743" y="3076564"/>
                  <a:chExt cx="86008" cy="628661"/>
                </a:xfrm>
              </p:grpSpPr>
              <p:cxnSp>
                <p:nvCxnSpPr>
                  <p:cNvPr id="289" name="Straight Connector 288"/>
                  <p:cNvCxnSpPr/>
                  <p:nvPr/>
                </p:nvCxnSpPr>
                <p:spPr>
                  <a:xfrm rot="16200000" flipV="1">
                    <a:off x="3727001" y="3392080"/>
                    <a:ext cx="620682"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3994396" y="3076673"/>
                    <a:ext cx="85892"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grpSp>
            <p:grpSp>
              <p:nvGrpSpPr>
                <p:cNvPr id="12897" name="Group 290"/>
                <p:cNvGrpSpPr>
                  <a:grpSpLocks/>
                </p:cNvGrpSpPr>
                <p:nvPr/>
              </p:nvGrpSpPr>
              <p:grpSpPr bwMode="auto">
                <a:xfrm>
                  <a:off x="3236506" y="2090727"/>
                  <a:ext cx="102007" cy="695337"/>
                  <a:chOff x="3993743" y="3076564"/>
                  <a:chExt cx="86008" cy="628661"/>
                </a:xfrm>
              </p:grpSpPr>
              <p:cxnSp>
                <p:nvCxnSpPr>
                  <p:cNvPr id="292" name="Straight Connector 291"/>
                  <p:cNvCxnSpPr/>
                  <p:nvPr/>
                </p:nvCxnSpPr>
                <p:spPr>
                  <a:xfrm rot="16200000" flipV="1">
                    <a:off x="3726566" y="3393320"/>
                    <a:ext cx="623214"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a:off x="3993276" y="3076645"/>
                    <a:ext cx="105413"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grpSp>
            <p:grpSp>
              <p:nvGrpSpPr>
                <p:cNvPr id="12900" name="Group 293"/>
                <p:cNvGrpSpPr>
                  <a:grpSpLocks/>
                </p:cNvGrpSpPr>
                <p:nvPr/>
              </p:nvGrpSpPr>
              <p:grpSpPr bwMode="auto">
                <a:xfrm>
                  <a:off x="3122206" y="2171689"/>
                  <a:ext cx="102007" cy="695337"/>
                  <a:chOff x="3993743" y="3076564"/>
                  <a:chExt cx="86008" cy="628661"/>
                </a:xfrm>
              </p:grpSpPr>
              <p:cxnSp>
                <p:nvCxnSpPr>
                  <p:cNvPr id="295" name="Straight Connector 294"/>
                  <p:cNvCxnSpPr/>
                  <p:nvPr/>
                </p:nvCxnSpPr>
                <p:spPr>
                  <a:xfrm rot="16200000" flipV="1">
                    <a:off x="3725333" y="3393590"/>
                    <a:ext cx="623214"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3993995" y="3076915"/>
                    <a:ext cx="85892"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grpSp>
            <p:grpSp>
              <p:nvGrpSpPr>
                <p:cNvPr id="12903" name="Group 296"/>
                <p:cNvGrpSpPr>
                  <a:grpSpLocks/>
                </p:cNvGrpSpPr>
                <p:nvPr/>
              </p:nvGrpSpPr>
              <p:grpSpPr bwMode="auto">
                <a:xfrm>
                  <a:off x="2936469" y="2662238"/>
                  <a:ext cx="97245" cy="523876"/>
                  <a:chOff x="3993743" y="3076564"/>
                  <a:chExt cx="86008" cy="628661"/>
                </a:xfrm>
              </p:grpSpPr>
              <p:cxnSp>
                <p:nvCxnSpPr>
                  <p:cNvPr id="298" name="Straight Connector 297"/>
                  <p:cNvCxnSpPr/>
                  <p:nvPr/>
                </p:nvCxnSpPr>
                <p:spPr>
                  <a:xfrm rot="16200000" flipV="1">
                    <a:off x="3732209" y="3392888"/>
                    <a:ext cx="618710"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a:off x="3994467" y="3076808"/>
                    <a:ext cx="86003"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grpSp>
            <p:grpSp>
              <p:nvGrpSpPr>
                <p:cNvPr id="12906" name="Group 299"/>
                <p:cNvGrpSpPr>
                  <a:grpSpLocks/>
                </p:cNvGrpSpPr>
                <p:nvPr/>
              </p:nvGrpSpPr>
              <p:grpSpPr bwMode="auto">
                <a:xfrm>
                  <a:off x="2874557" y="3605213"/>
                  <a:ext cx="97245" cy="523876"/>
                  <a:chOff x="3993743" y="3076564"/>
                  <a:chExt cx="86008" cy="628661"/>
                </a:xfrm>
              </p:grpSpPr>
              <p:cxnSp>
                <p:nvCxnSpPr>
                  <p:cNvPr id="301" name="Straight Connector 300"/>
                  <p:cNvCxnSpPr/>
                  <p:nvPr/>
                </p:nvCxnSpPr>
                <p:spPr>
                  <a:xfrm rot="16200000" flipV="1">
                    <a:off x="3729632" y="3394478"/>
                    <a:ext cx="618710"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3995985" y="3078398"/>
                    <a:ext cx="83956"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grpSp>
            <p:grpSp>
              <p:nvGrpSpPr>
                <p:cNvPr id="12909" name="Group 302"/>
                <p:cNvGrpSpPr>
                  <a:grpSpLocks/>
                </p:cNvGrpSpPr>
                <p:nvPr/>
              </p:nvGrpSpPr>
              <p:grpSpPr bwMode="auto">
                <a:xfrm>
                  <a:off x="2664352" y="4132464"/>
                  <a:ext cx="98047" cy="522636"/>
                  <a:chOff x="3993149" y="3074900"/>
                  <a:chExt cx="86717" cy="627173"/>
                </a:xfrm>
              </p:grpSpPr>
              <p:cxnSp>
                <p:nvCxnSpPr>
                  <p:cNvPr id="304" name="Straight Connector 303"/>
                  <p:cNvCxnSpPr/>
                  <p:nvPr/>
                </p:nvCxnSpPr>
                <p:spPr>
                  <a:xfrm rot="16200000" flipV="1">
                    <a:off x="3728614" y="3392263"/>
                    <a:ext cx="618709"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a:off x="3992919" y="3076184"/>
                    <a:ext cx="86002"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grpSp>
            <p:grpSp>
              <p:nvGrpSpPr>
                <p:cNvPr id="12912" name="Group 305"/>
                <p:cNvGrpSpPr>
                  <a:grpSpLocks/>
                </p:cNvGrpSpPr>
                <p:nvPr/>
              </p:nvGrpSpPr>
              <p:grpSpPr bwMode="auto">
                <a:xfrm>
                  <a:off x="2531657" y="4529138"/>
                  <a:ext cx="106768" cy="371476"/>
                  <a:chOff x="3993743" y="3076564"/>
                  <a:chExt cx="86008" cy="628661"/>
                </a:xfrm>
              </p:grpSpPr>
              <p:cxnSp>
                <p:nvCxnSpPr>
                  <p:cNvPr id="307" name="Straight Connector 306"/>
                  <p:cNvCxnSpPr/>
                  <p:nvPr/>
                </p:nvCxnSpPr>
                <p:spPr>
                  <a:xfrm rot="16200000" flipV="1">
                    <a:off x="3728275" y="3391048"/>
                    <a:ext cx="621211"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3994120" y="3075701"/>
                    <a:ext cx="85792"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grpSp>
            <p:grpSp>
              <p:nvGrpSpPr>
                <p:cNvPr id="12915" name="Group 308"/>
                <p:cNvGrpSpPr>
                  <a:grpSpLocks/>
                </p:cNvGrpSpPr>
                <p:nvPr/>
              </p:nvGrpSpPr>
              <p:grpSpPr bwMode="auto">
                <a:xfrm>
                  <a:off x="2398307" y="4567237"/>
                  <a:ext cx="92481" cy="328613"/>
                  <a:chOff x="3993743" y="3076564"/>
                  <a:chExt cx="86008" cy="628661"/>
                </a:xfrm>
              </p:grpSpPr>
              <p:cxnSp>
                <p:nvCxnSpPr>
                  <p:cNvPr id="310" name="Straight Connector 309"/>
                  <p:cNvCxnSpPr/>
                  <p:nvPr/>
                </p:nvCxnSpPr>
                <p:spPr>
                  <a:xfrm rot="16200000" flipV="1">
                    <a:off x="3727613" y="3388664"/>
                    <a:ext cx="621830"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a:off x="3993312" y="3072387"/>
                    <a:ext cx="86127"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grpSp>
          </p:grpSp>
          <p:sp>
            <p:nvSpPr>
              <p:cNvPr id="12918" name="TextBox 290"/>
              <p:cNvSpPr txBox="1">
                <a:spLocks noChangeArrowheads="1"/>
              </p:cNvSpPr>
              <p:nvPr/>
            </p:nvSpPr>
            <p:spPr bwMode="auto">
              <a:xfrm>
                <a:off x="1451536" y="1852613"/>
                <a:ext cx="646852" cy="317315"/>
              </a:xfrm>
              <a:prstGeom prst="rect">
                <a:avLst/>
              </a:prstGeom>
              <a:noFill/>
              <a:ln w="9525">
                <a:noFill/>
                <a:miter lim="800000"/>
                <a:headEnd/>
                <a:tailEnd/>
              </a:ln>
            </p:spPr>
            <p:txBody>
              <a:bodyPr>
                <a:spAutoFit/>
              </a:bodyPr>
              <a:lstStyle/>
              <a:p>
                <a:pPr algn="r"/>
                <a:r>
                  <a:rPr lang="en-GB" sz="1000">
                    <a:solidFill>
                      <a:schemeClr val="tx1"/>
                    </a:solidFill>
                    <a:cs typeface="Arial" charset="0"/>
                  </a:rPr>
                  <a:t>1320</a:t>
                </a:r>
              </a:p>
            </p:txBody>
          </p:sp>
          <p:sp>
            <p:nvSpPr>
              <p:cNvPr id="12919" name="TextBox 293"/>
              <p:cNvSpPr txBox="1">
                <a:spLocks noChangeArrowheads="1"/>
              </p:cNvSpPr>
              <p:nvPr/>
            </p:nvSpPr>
            <p:spPr bwMode="auto">
              <a:xfrm>
                <a:off x="1451536" y="2114295"/>
                <a:ext cx="646852" cy="317316"/>
              </a:xfrm>
              <a:prstGeom prst="rect">
                <a:avLst/>
              </a:prstGeom>
              <a:noFill/>
              <a:ln w="9525">
                <a:noFill/>
                <a:miter lim="800000"/>
                <a:headEnd/>
                <a:tailEnd/>
              </a:ln>
            </p:spPr>
            <p:txBody>
              <a:bodyPr>
                <a:spAutoFit/>
              </a:bodyPr>
              <a:lstStyle/>
              <a:p>
                <a:pPr algn="r"/>
                <a:r>
                  <a:rPr lang="en-GB" sz="1000">
                    <a:solidFill>
                      <a:schemeClr val="tx1"/>
                    </a:solidFill>
                    <a:cs typeface="Arial" charset="0"/>
                  </a:rPr>
                  <a:t>1200</a:t>
                </a:r>
              </a:p>
            </p:txBody>
          </p:sp>
          <p:sp>
            <p:nvSpPr>
              <p:cNvPr id="12920" name="TextBox 296"/>
              <p:cNvSpPr txBox="1">
                <a:spLocks noChangeArrowheads="1"/>
              </p:cNvSpPr>
              <p:nvPr/>
            </p:nvSpPr>
            <p:spPr bwMode="auto">
              <a:xfrm>
                <a:off x="1451536" y="2384219"/>
                <a:ext cx="646852" cy="317316"/>
              </a:xfrm>
              <a:prstGeom prst="rect">
                <a:avLst/>
              </a:prstGeom>
              <a:noFill/>
              <a:ln w="9525">
                <a:noFill/>
                <a:miter lim="800000"/>
                <a:headEnd/>
                <a:tailEnd/>
              </a:ln>
            </p:spPr>
            <p:txBody>
              <a:bodyPr>
                <a:spAutoFit/>
              </a:bodyPr>
              <a:lstStyle/>
              <a:p>
                <a:pPr algn="r"/>
                <a:r>
                  <a:rPr lang="en-GB" sz="1000">
                    <a:solidFill>
                      <a:schemeClr val="tx1"/>
                    </a:solidFill>
                    <a:cs typeface="Arial" charset="0"/>
                  </a:rPr>
                  <a:t>1080</a:t>
                </a:r>
              </a:p>
            </p:txBody>
          </p:sp>
          <p:sp>
            <p:nvSpPr>
              <p:cNvPr id="12921" name="TextBox 299"/>
              <p:cNvSpPr txBox="1">
                <a:spLocks noChangeArrowheads="1"/>
              </p:cNvSpPr>
              <p:nvPr/>
            </p:nvSpPr>
            <p:spPr bwMode="auto">
              <a:xfrm>
                <a:off x="1451536" y="2639720"/>
                <a:ext cx="646852" cy="317316"/>
              </a:xfrm>
              <a:prstGeom prst="rect">
                <a:avLst/>
              </a:prstGeom>
              <a:noFill/>
              <a:ln w="9525">
                <a:noFill/>
                <a:miter lim="800000"/>
                <a:headEnd/>
                <a:tailEnd/>
              </a:ln>
            </p:spPr>
            <p:txBody>
              <a:bodyPr>
                <a:spAutoFit/>
              </a:bodyPr>
              <a:lstStyle/>
              <a:p>
                <a:pPr algn="r"/>
                <a:r>
                  <a:rPr lang="en-GB" sz="1000">
                    <a:solidFill>
                      <a:schemeClr val="tx1"/>
                    </a:solidFill>
                    <a:cs typeface="Arial" charset="0"/>
                  </a:rPr>
                  <a:t>960</a:t>
                </a:r>
              </a:p>
            </p:txBody>
          </p:sp>
          <p:sp>
            <p:nvSpPr>
              <p:cNvPr id="12922" name="TextBox 302"/>
              <p:cNvSpPr txBox="1">
                <a:spLocks noChangeArrowheads="1"/>
              </p:cNvSpPr>
              <p:nvPr/>
            </p:nvSpPr>
            <p:spPr bwMode="auto">
              <a:xfrm>
                <a:off x="1451536" y="2909644"/>
                <a:ext cx="646852" cy="317316"/>
              </a:xfrm>
              <a:prstGeom prst="rect">
                <a:avLst/>
              </a:prstGeom>
              <a:noFill/>
              <a:ln w="9525">
                <a:noFill/>
                <a:miter lim="800000"/>
                <a:headEnd/>
                <a:tailEnd/>
              </a:ln>
            </p:spPr>
            <p:txBody>
              <a:bodyPr>
                <a:spAutoFit/>
              </a:bodyPr>
              <a:lstStyle/>
              <a:p>
                <a:pPr algn="r"/>
                <a:r>
                  <a:rPr lang="en-GB" sz="1000">
                    <a:solidFill>
                      <a:schemeClr val="tx1"/>
                    </a:solidFill>
                    <a:cs typeface="Arial" charset="0"/>
                  </a:rPr>
                  <a:t>840</a:t>
                </a:r>
              </a:p>
            </p:txBody>
          </p:sp>
          <p:sp>
            <p:nvSpPr>
              <p:cNvPr id="12923" name="TextBox 305"/>
              <p:cNvSpPr txBox="1">
                <a:spLocks noChangeArrowheads="1"/>
              </p:cNvSpPr>
              <p:nvPr/>
            </p:nvSpPr>
            <p:spPr bwMode="auto">
              <a:xfrm>
                <a:off x="1451536" y="3165145"/>
                <a:ext cx="646852" cy="317316"/>
              </a:xfrm>
              <a:prstGeom prst="rect">
                <a:avLst/>
              </a:prstGeom>
              <a:noFill/>
              <a:ln w="9525">
                <a:noFill/>
                <a:miter lim="800000"/>
                <a:headEnd/>
                <a:tailEnd/>
              </a:ln>
            </p:spPr>
            <p:txBody>
              <a:bodyPr>
                <a:spAutoFit/>
              </a:bodyPr>
              <a:lstStyle/>
              <a:p>
                <a:pPr algn="r"/>
                <a:r>
                  <a:rPr lang="en-GB" sz="1000">
                    <a:solidFill>
                      <a:schemeClr val="tx1"/>
                    </a:solidFill>
                    <a:cs typeface="Arial" charset="0"/>
                  </a:rPr>
                  <a:t>720</a:t>
                </a:r>
              </a:p>
            </p:txBody>
          </p:sp>
          <p:sp>
            <p:nvSpPr>
              <p:cNvPr id="12924" name="TextBox 308"/>
              <p:cNvSpPr txBox="1">
                <a:spLocks noChangeArrowheads="1"/>
              </p:cNvSpPr>
              <p:nvPr/>
            </p:nvSpPr>
            <p:spPr bwMode="auto">
              <a:xfrm>
                <a:off x="1451536" y="3441251"/>
                <a:ext cx="646852" cy="317315"/>
              </a:xfrm>
              <a:prstGeom prst="rect">
                <a:avLst/>
              </a:prstGeom>
              <a:noFill/>
              <a:ln w="9525">
                <a:noFill/>
                <a:miter lim="800000"/>
                <a:headEnd/>
                <a:tailEnd/>
              </a:ln>
            </p:spPr>
            <p:txBody>
              <a:bodyPr>
                <a:spAutoFit/>
              </a:bodyPr>
              <a:lstStyle/>
              <a:p>
                <a:pPr algn="r"/>
                <a:r>
                  <a:rPr lang="en-GB" sz="1000">
                    <a:solidFill>
                      <a:schemeClr val="tx1"/>
                    </a:solidFill>
                    <a:cs typeface="Arial" charset="0"/>
                  </a:rPr>
                  <a:t>600</a:t>
                </a:r>
              </a:p>
            </p:txBody>
          </p:sp>
          <p:sp>
            <p:nvSpPr>
              <p:cNvPr id="12925" name="TextBox 311"/>
              <p:cNvSpPr txBox="1">
                <a:spLocks noChangeArrowheads="1"/>
              </p:cNvSpPr>
              <p:nvPr/>
            </p:nvSpPr>
            <p:spPr bwMode="auto">
              <a:xfrm>
                <a:off x="1451536" y="3700873"/>
                <a:ext cx="646852" cy="317315"/>
              </a:xfrm>
              <a:prstGeom prst="rect">
                <a:avLst/>
              </a:prstGeom>
              <a:noFill/>
              <a:ln w="9525">
                <a:noFill/>
                <a:miter lim="800000"/>
                <a:headEnd/>
                <a:tailEnd/>
              </a:ln>
            </p:spPr>
            <p:txBody>
              <a:bodyPr>
                <a:spAutoFit/>
              </a:bodyPr>
              <a:lstStyle/>
              <a:p>
                <a:pPr algn="r"/>
                <a:r>
                  <a:rPr lang="en-GB" sz="1000">
                    <a:solidFill>
                      <a:schemeClr val="tx1"/>
                    </a:solidFill>
                    <a:cs typeface="Arial" charset="0"/>
                  </a:rPr>
                  <a:t>480</a:t>
                </a:r>
              </a:p>
            </p:txBody>
          </p:sp>
          <p:sp>
            <p:nvSpPr>
              <p:cNvPr id="12926" name="TextBox 312"/>
              <p:cNvSpPr txBox="1">
                <a:spLocks noChangeArrowheads="1"/>
              </p:cNvSpPr>
              <p:nvPr/>
            </p:nvSpPr>
            <p:spPr bwMode="auto">
              <a:xfrm>
                <a:off x="1451536" y="3968736"/>
                <a:ext cx="646852" cy="317316"/>
              </a:xfrm>
              <a:prstGeom prst="rect">
                <a:avLst/>
              </a:prstGeom>
              <a:noFill/>
              <a:ln w="9525">
                <a:noFill/>
                <a:miter lim="800000"/>
                <a:headEnd/>
                <a:tailEnd/>
              </a:ln>
            </p:spPr>
            <p:txBody>
              <a:bodyPr>
                <a:spAutoFit/>
              </a:bodyPr>
              <a:lstStyle/>
              <a:p>
                <a:pPr algn="r"/>
                <a:r>
                  <a:rPr lang="en-GB" sz="1000">
                    <a:solidFill>
                      <a:schemeClr val="tx1"/>
                    </a:solidFill>
                    <a:cs typeface="Arial" charset="0"/>
                  </a:rPr>
                  <a:t>360</a:t>
                </a:r>
              </a:p>
            </p:txBody>
          </p:sp>
          <p:sp>
            <p:nvSpPr>
              <p:cNvPr id="12927" name="TextBox 313"/>
              <p:cNvSpPr txBox="1">
                <a:spLocks noChangeArrowheads="1"/>
              </p:cNvSpPr>
              <p:nvPr/>
            </p:nvSpPr>
            <p:spPr bwMode="auto">
              <a:xfrm>
                <a:off x="1451536" y="4240721"/>
                <a:ext cx="646852" cy="317316"/>
              </a:xfrm>
              <a:prstGeom prst="rect">
                <a:avLst/>
              </a:prstGeom>
              <a:noFill/>
              <a:ln w="9525">
                <a:noFill/>
                <a:miter lim="800000"/>
                <a:headEnd/>
                <a:tailEnd/>
              </a:ln>
            </p:spPr>
            <p:txBody>
              <a:bodyPr>
                <a:spAutoFit/>
              </a:bodyPr>
              <a:lstStyle/>
              <a:p>
                <a:pPr algn="r"/>
                <a:r>
                  <a:rPr lang="en-GB" sz="1000">
                    <a:solidFill>
                      <a:schemeClr val="tx1"/>
                    </a:solidFill>
                    <a:cs typeface="Arial" charset="0"/>
                  </a:rPr>
                  <a:t>240</a:t>
                </a:r>
              </a:p>
            </p:txBody>
          </p:sp>
          <p:sp>
            <p:nvSpPr>
              <p:cNvPr id="12928" name="TextBox 314"/>
              <p:cNvSpPr txBox="1">
                <a:spLocks noChangeArrowheads="1"/>
              </p:cNvSpPr>
              <p:nvPr/>
            </p:nvSpPr>
            <p:spPr bwMode="auto">
              <a:xfrm>
                <a:off x="1451536" y="4516827"/>
                <a:ext cx="646852" cy="317315"/>
              </a:xfrm>
              <a:prstGeom prst="rect">
                <a:avLst/>
              </a:prstGeom>
              <a:noFill/>
              <a:ln w="9525">
                <a:noFill/>
                <a:miter lim="800000"/>
                <a:headEnd/>
                <a:tailEnd/>
              </a:ln>
            </p:spPr>
            <p:txBody>
              <a:bodyPr>
                <a:spAutoFit/>
              </a:bodyPr>
              <a:lstStyle/>
              <a:p>
                <a:pPr algn="r"/>
                <a:r>
                  <a:rPr lang="en-GB" sz="1000">
                    <a:solidFill>
                      <a:schemeClr val="tx1"/>
                    </a:solidFill>
                    <a:cs typeface="Arial" charset="0"/>
                  </a:rPr>
                  <a:t>120</a:t>
                </a:r>
              </a:p>
            </p:txBody>
          </p:sp>
          <p:sp>
            <p:nvSpPr>
              <p:cNvPr id="12929" name="TextBox 315"/>
              <p:cNvSpPr txBox="1">
                <a:spLocks noChangeArrowheads="1"/>
              </p:cNvSpPr>
              <p:nvPr/>
            </p:nvSpPr>
            <p:spPr bwMode="auto">
              <a:xfrm>
                <a:off x="1451536" y="4768207"/>
                <a:ext cx="646852" cy="317315"/>
              </a:xfrm>
              <a:prstGeom prst="rect">
                <a:avLst/>
              </a:prstGeom>
              <a:noFill/>
              <a:ln w="9525">
                <a:noFill/>
                <a:miter lim="800000"/>
                <a:headEnd/>
                <a:tailEnd/>
              </a:ln>
            </p:spPr>
            <p:txBody>
              <a:bodyPr>
                <a:spAutoFit/>
              </a:bodyPr>
              <a:lstStyle/>
              <a:p>
                <a:pPr algn="r"/>
                <a:r>
                  <a:rPr lang="en-GB" sz="1000">
                    <a:solidFill>
                      <a:schemeClr val="tx1"/>
                    </a:solidFill>
                    <a:cs typeface="Arial" charset="0"/>
                  </a:rPr>
                  <a:t>0</a:t>
                </a:r>
              </a:p>
            </p:txBody>
          </p:sp>
          <p:sp>
            <p:nvSpPr>
              <p:cNvPr id="12930" name="TextBox 316"/>
              <p:cNvSpPr txBox="1">
                <a:spLocks noChangeArrowheads="1"/>
              </p:cNvSpPr>
              <p:nvPr/>
            </p:nvSpPr>
            <p:spPr bwMode="auto">
              <a:xfrm>
                <a:off x="5985042" y="4998259"/>
                <a:ext cx="543355" cy="317450"/>
              </a:xfrm>
              <a:prstGeom prst="rect">
                <a:avLst/>
              </a:prstGeom>
              <a:noFill/>
              <a:ln w="9525">
                <a:noFill/>
                <a:miter lim="800000"/>
                <a:headEnd/>
                <a:tailEnd/>
              </a:ln>
            </p:spPr>
            <p:txBody>
              <a:bodyPr>
                <a:spAutoFit/>
              </a:bodyPr>
              <a:lstStyle/>
              <a:p>
                <a:pPr algn="ctr"/>
                <a:r>
                  <a:rPr lang="en-GB" sz="1000">
                    <a:solidFill>
                      <a:schemeClr val="tx1"/>
                    </a:solidFill>
                    <a:cs typeface="Arial" charset="0"/>
                  </a:rPr>
                  <a:t>330</a:t>
                </a:r>
              </a:p>
            </p:txBody>
          </p:sp>
          <p:sp>
            <p:nvSpPr>
              <p:cNvPr id="12931" name="TextBox 317"/>
              <p:cNvSpPr txBox="1">
                <a:spLocks noChangeArrowheads="1"/>
              </p:cNvSpPr>
              <p:nvPr/>
            </p:nvSpPr>
            <p:spPr bwMode="auto">
              <a:xfrm>
                <a:off x="5630197" y="4998259"/>
                <a:ext cx="547052" cy="317450"/>
              </a:xfrm>
              <a:prstGeom prst="rect">
                <a:avLst/>
              </a:prstGeom>
              <a:noFill/>
              <a:ln w="9525">
                <a:noFill/>
                <a:miter lim="800000"/>
                <a:headEnd/>
                <a:tailEnd/>
              </a:ln>
            </p:spPr>
            <p:txBody>
              <a:bodyPr>
                <a:spAutoFit/>
              </a:bodyPr>
              <a:lstStyle/>
              <a:p>
                <a:pPr algn="ctr"/>
                <a:r>
                  <a:rPr lang="en-GB" sz="1000">
                    <a:solidFill>
                      <a:schemeClr val="tx1"/>
                    </a:solidFill>
                    <a:cs typeface="Arial" charset="0"/>
                  </a:rPr>
                  <a:t>300</a:t>
                </a:r>
              </a:p>
            </p:txBody>
          </p:sp>
          <p:sp>
            <p:nvSpPr>
              <p:cNvPr id="12932" name="TextBox 318"/>
              <p:cNvSpPr txBox="1">
                <a:spLocks noChangeArrowheads="1"/>
              </p:cNvSpPr>
              <p:nvPr/>
            </p:nvSpPr>
            <p:spPr bwMode="auto">
              <a:xfrm>
                <a:off x="5288290" y="4998259"/>
                <a:ext cx="543355" cy="317450"/>
              </a:xfrm>
              <a:prstGeom prst="rect">
                <a:avLst/>
              </a:prstGeom>
              <a:noFill/>
              <a:ln w="9525">
                <a:noFill/>
                <a:miter lim="800000"/>
                <a:headEnd/>
                <a:tailEnd/>
              </a:ln>
            </p:spPr>
            <p:txBody>
              <a:bodyPr>
                <a:spAutoFit/>
              </a:bodyPr>
              <a:lstStyle/>
              <a:p>
                <a:pPr algn="ctr"/>
                <a:r>
                  <a:rPr lang="en-GB" sz="1000">
                    <a:solidFill>
                      <a:schemeClr val="tx1"/>
                    </a:solidFill>
                    <a:cs typeface="Arial" charset="0"/>
                  </a:rPr>
                  <a:t>270</a:t>
                </a:r>
              </a:p>
            </p:txBody>
          </p:sp>
          <p:sp>
            <p:nvSpPr>
              <p:cNvPr id="12933" name="TextBox 319"/>
              <p:cNvSpPr txBox="1">
                <a:spLocks noChangeArrowheads="1"/>
              </p:cNvSpPr>
              <p:nvPr/>
            </p:nvSpPr>
            <p:spPr bwMode="auto">
              <a:xfrm>
                <a:off x="4955624" y="4998259"/>
                <a:ext cx="547051" cy="317450"/>
              </a:xfrm>
              <a:prstGeom prst="rect">
                <a:avLst/>
              </a:prstGeom>
              <a:noFill/>
              <a:ln w="9525">
                <a:noFill/>
                <a:miter lim="800000"/>
                <a:headEnd/>
                <a:tailEnd/>
              </a:ln>
            </p:spPr>
            <p:txBody>
              <a:bodyPr>
                <a:spAutoFit/>
              </a:bodyPr>
              <a:lstStyle/>
              <a:p>
                <a:pPr algn="ctr"/>
                <a:r>
                  <a:rPr lang="en-GB" sz="1000">
                    <a:solidFill>
                      <a:schemeClr val="tx1"/>
                    </a:solidFill>
                    <a:cs typeface="Arial" charset="0"/>
                  </a:rPr>
                  <a:t>240</a:t>
                </a:r>
              </a:p>
            </p:txBody>
          </p:sp>
          <p:sp>
            <p:nvSpPr>
              <p:cNvPr id="12934" name="TextBox 320"/>
              <p:cNvSpPr txBox="1">
                <a:spLocks noChangeArrowheads="1"/>
              </p:cNvSpPr>
              <p:nvPr/>
            </p:nvSpPr>
            <p:spPr bwMode="auto">
              <a:xfrm>
                <a:off x="4611868" y="4998259"/>
                <a:ext cx="550748" cy="317450"/>
              </a:xfrm>
              <a:prstGeom prst="rect">
                <a:avLst/>
              </a:prstGeom>
              <a:noFill/>
              <a:ln w="9525">
                <a:noFill/>
                <a:miter lim="800000"/>
                <a:headEnd/>
                <a:tailEnd/>
              </a:ln>
            </p:spPr>
            <p:txBody>
              <a:bodyPr>
                <a:spAutoFit/>
              </a:bodyPr>
              <a:lstStyle/>
              <a:p>
                <a:pPr algn="ctr"/>
                <a:r>
                  <a:rPr lang="en-GB" sz="1000">
                    <a:solidFill>
                      <a:schemeClr val="tx1"/>
                    </a:solidFill>
                    <a:cs typeface="Arial" charset="0"/>
                  </a:rPr>
                  <a:t>210</a:t>
                </a:r>
              </a:p>
            </p:txBody>
          </p:sp>
          <p:sp>
            <p:nvSpPr>
              <p:cNvPr id="12935" name="TextBox 321"/>
              <p:cNvSpPr txBox="1">
                <a:spLocks noChangeArrowheads="1"/>
              </p:cNvSpPr>
              <p:nvPr/>
            </p:nvSpPr>
            <p:spPr bwMode="auto">
              <a:xfrm>
                <a:off x="4271809" y="4998259"/>
                <a:ext cx="547052" cy="317450"/>
              </a:xfrm>
              <a:prstGeom prst="rect">
                <a:avLst/>
              </a:prstGeom>
              <a:noFill/>
              <a:ln w="9525">
                <a:noFill/>
                <a:miter lim="800000"/>
                <a:headEnd/>
                <a:tailEnd/>
              </a:ln>
            </p:spPr>
            <p:txBody>
              <a:bodyPr>
                <a:spAutoFit/>
              </a:bodyPr>
              <a:lstStyle/>
              <a:p>
                <a:pPr algn="ctr"/>
                <a:r>
                  <a:rPr lang="en-GB" sz="1000">
                    <a:solidFill>
                      <a:schemeClr val="tx1"/>
                    </a:solidFill>
                    <a:cs typeface="Arial" charset="0"/>
                  </a:rPr>
                  <a:t>180</a:t>
                </a:r>
              </a:p>
            </p:txBody>
          </p:sp>
          <p:sp>
            <p:nvSpPr>
              <p:cNvPr id="12936" name="TextBox 322"/>
              <p:cNvSpPr txBox="1">
                <a:spLocks noChangeArrowheads="1"/>
              </p:cNvSpPr>
              <p:nvPr/>
            </p:nvSpPr>
            <p:spPr bwMode="auto">
              <a:xfrm>
                <a:off x="3926205" y="5007224"/>
                <a:ext cx="547052" cy="317315"/>
              </a:xfrm>
              <a:prstGeom prst="rect">
                <a:avLst/>
              </a:prstGeom>
              <a:noFill/>
              <a:ln w="9525">
                <a:noFill/>
                <a:miter lim="800000"/>
                <a:headEnd/>
                <a:tailEnd/>
              </a:ln>
            </p:spPr>
            <p:txBody>
              <a:bodyPr>
                <a:spAutoFit/>
              </a:bodyPr>
              <a:lstStyle/>
              <a:p>
                <a:pPr algn="ctr"/>
                <a:r>
                  <a:rPr lang="en-GB" sz="1000">
                    <a:solidFill>
                      <a:schemeClr val="tx1"/>
                    </a:solidFill>
                    <a:cs typeface="Arial" charset="0"/>
                  </a:rPr>
                  <a:t>150</a:t>
                </a:r>
              </a:p>
            </p:txBody>
          </p:sp>
          <p:sp>
            <p:nvSpPr>
              <p:cNvPr id="12937" name="TextBox 323"/>
              <p:cNvSpPr txBox="1">
                <a:spLocks noChangeArrowheads="1"/>
              </p:cNvSpPr>
              <p:nvPr/>
            </p:nvSpPr>
            <p:spPr bwMode="auto">
              <a:xfrm>
                <a:off x="3578754" y="4996921"/>
                <a:ext cx="541507" cy="317316"/>
              </a:xfrm>
              <a:prstGeom prst="rect">
                <a:avLst/>
              </a:prstGeom>
              <a:noFill/>
              <a:ln w="9525">
                <a:noFill/>
                <a:miter lim="800000"/>
                <a:headEnd/>
                <a:tailEnd/>
              </a:ln>
            </p:spPr>
            <p:txBody>
              <a:bodyPr>
                <a:spAutoFit/>
              </a:bodyPr>
              <a:lstStyle/>
              <a:p>
                <a:pPr algn="ctr"/>
                <a:r>
                  <a:rPr lang="en-GB" sz="1000">
                    <a:solidFill>
                      <a:schemeClr val="tx1"/>
                    </a:solidFill>
                    <a:cs typeface="Arial" charset="0"/>
                  </a:rPr>
                  <a:t>120</a:t>
                </a:r>
              </a:p>
            </p:txBody>
          </p:sp>
          <p:sp>
            <p:nvSpPr>
              <p:cNvPr id="12938" name="TextBox 324"/>
              <p:cNvSpPr txBox="1">
                <a:spLocks noChangeArrowheads="1"/>
              </p:cNvSpPr>
              <p:nvPr/>
            </p:nvSpPr>
            <p:spPr bwMode="auto">
              <a:xfrm>
                <a:off x="3244239" y="4996921"/>
                <a:ext cx="545204" cy="317316"/>
              </a:xfrm>
              <a:prstGeom prst="rect">
                <a:avLst/>
              </a:prstGeom>
              <a:noFill/>
              <a:ln w="9525">
                <a:noFill/>
                <a:miter lim="800000"/>
                <a:headEnd/>
                <a:tailEnd/>
              </a:ln>
            </p:spPr>
            <p:txBody>
              <a:bodyPr>
                <a:spAutoFit/>
              </a:bodyPr>
              <a:lstStyle/>
              <a:p>
                <a:pPr algn="ctr"/>
                <a:r>
                  <a:rPr lang="en-GB" sz="1000">
                    <a:solidFill>
                      <a:schemeClr val="tx1"/>
                    </a:solidFill>
                    <a:cs typeface="Arial" charset="0"/>
                  </a:rPr>
                  <a:t>90</a:t>
                </a:r>
              </a:p>
            </p:txBody>
          </p:sp>
          <p:sp>
            <p:nvSpPr>
              <p:cNvPr id="12939" name="TextBox 325"/>
              <p:cNvSpPr txBox="1">
                <a:spLocks noChangeArrowheads="1"/>
              </p:cNvSpPr>
              <p:nvPr/>
            </p:nvSpPr>
            <p:spPr bwMode="auto">
              <a:xfrm>
                <a:off x="2926358" y="4996921"/>
                <a:ext cx="545203" cy="317316"/>
              </a:xfrm>
              <a:prstGeom prst="rect">
                <a:avLst/>
              </a:prstGeom>
              <a:noFill/>
              <a:ln w="9525">
                <a:noFill/>
                <a:miter lim="800000"/>
                <a:headEnd/>
                <a:tailEnd/>
              </a:ln>
            </p:spPr>
            <p:txBody>
              <a:bodyPr>
                <a:spAutoFit/>
              </a:bodyPr>
              <a:lstStyle/>
              <a:p>
                <a:pPr algn="ctr"/>
                <a:r>
                  <a:rPr lang="en-GB" sz="1000">
                    <a:solidFill>
                      <a:schemeClr val="tx1"/>
                    </a:solidFill>
                    <a:cs typeface="Arial" charset="0"/>
                  </a:rPr>
                  <a:t>60</a:t>
                </a:r>
              </a:p>
            </p:txBody>
          </p:sp>
          <p:sp>
            <p:nvSpPr>
              <p:cNvPr id="12940" name="TextBox 326"/>
              <p:cNvSpPr txBox="1">
                <a:spLocks noChangeArrowheads="1"/>
              </p:cNvSpPr>
              <p:nvPr/>
            </p:nvSpPr>
            <p:spPr bwMode="auto">
              <a:xfrm>
                <a:off x="2597387" y="4996921"/>
                <a:ext cx="543356" cy="317316"/>
              </a:xfrm>
              <a:prstGeom prst="rect">
                <a:avLst/>
              </a:prstGeom>
              <a:noFill/>
              <a:ln w="9525">
                <a:noFill/>
                <a:miter lim="800000"/>
                <a:headEnd/>
                <a:tailEnd/>
              </a:ln>
            </p:spPr>
            <p:txBody>
              <a:bodyPr>
                <a:spAutoFit/>
              </a:bodyPr>
              <a:lstStyle/>
              <a:p>
                <a:pPr algn="ctr"/>
                <a:r>
                  <a:rPr lang="en-GB" sz="1000">
                    <a:solidFill>
                      <a:schemeClr val="tx1"/>
                    </a:solidFill>
                    <a:cs typeface="Arial" charset="0"/>
                  </a:rPr>
                  <a:t>30</a:t>
                </a:r>
              </a:p>
            </p:txBody>
          </p:sp>
          <p:sp>
            <p:nvSpPr>
              <p:cNvPr id="12941" name="TextBox 327"/>
              <p:cNvSpPr txBox="1">
                <a:spLocks noChangeArrowheads="1"/>
              </p:cNvSpPr>
              <p:nvPr/>
            </p:nvSpPr>
            <p:spPr bwMode="auto">
              <a:xfrm>
                <a:off x="2251784" y="4996921"/>
                <a:ext cx="541507" cy="317316"/>
              </a:xfrm>
              <a:prstGeom prst="rect">
                <a:avLst/>
              </a:prstGeom>
              <a:noFill/>
              <a:ln w="9525">
                <a:noFill/>
                <a:miter lim="800000"/>
                <a:headEnd/>
                <a:tailEnd/>
              </a:ln>
            </p:spPr>
            <p:txBody>
              <a:bodyPr>
                <a:spAutoFit/>
              </a:bodyPr>
              <a:lstStyle/>
              <a:p>
                <a:pPr algn="ctr"/>
                <a:r>
                  <a:rPr lang="en-GB" sz="1000">
                    <a:solidFill>
                      <a:schemeClr val="tx1"/>
                    </a:solidFill>
                    <a:cs typeface="Arial" charset="0"/>
                  </a:rPr>
                  <a:t>0</a:t>
                </a:r>
              </a:p>
            </p:txBody>
          </p:sp>
          <p:sp>
            <p:nvSpPr>
              <p:cNvPr id="12942" name="TextBox 328"/>
              <p:cNvSpPr txBox="1">
                <a:spLocks noChangeArrowheads="1"/>
              </p:cNvSpPr>
              <p:nvPr/>
            </p:nvSpPr>
            <p:spPr bwMode="auto">
              <a:xfrm>
                <a:off x="1885851" y="4996921"/>
                <a:ext cx="543355" cy="317316"/>
              </a:xfrm>
              <a:prstGeom prst="rect">
                <a:avLst/>
              </a:prstGeom>
              <a:noFill/>
              <a:ln w="9525">
                <a:noFill/>
                <a:miter lim="800000"/>
                <a:headEnd/>
                <a:tailEnd/>
              </a:ln>
            </p:spPr>
            <p:txBody>
              <a:bodyPr>
                <a:spAutoFit/>
              </a:bodyPr>
              <a:lstStyle/>
              <a:p>
                <a:pPr algn="ctr"/>
                <a:r>
                  <a:rPr lang="en-GB" sz="1000">
                    <a:solidFill>
                      <a:schemeClr val="tx1"/>
                    </a:solidFill>
                    <a:cs typeface="Arial" charset="0"/>
                  </a:rPr>
                  <a:t>-30</a:t>
                </a:r>
              </a:p>
            </p:txBody>
          </p:sp>
          <p:cxnSp>
            <p:nvCxnSpPr>
              <p:cNvPr id="333" name="Straight Connector 332"/>
              <p:cNvCxnSpPr/>
              <p:nvPr/>
            </p:nvCxnSpPr>
            <p:spPr bwMode="auto">
              <a:xfrm rot="16200000" flipH="1">
                <a:off x="1073478" y="3427672"/>
                <a:ext cx="288036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7" name="Straight Connector 346"/>
              <p:cNvCxnSpPr/>
              <p:nvPr/>
            </p:nvCxnSpPr>
            <p:spPr bwMode="auto">
              <a:xfrm rot="5400000">
                <a:off x="2480060" y="4939967"/>
                <a:ext cx="78293" cy="0"/>
              </a:xfrm>
              <a:prstGeom prst="line">
                <a:avLst/>
              </a:prstGeom>
              <a:ln w="28575">
                <a:solidFill>
                  <a:srgbClr val="E4983C"/>
                </a:solidFill>
              </a:ln>
            </p:spPr>
            <p:style>
              <a:lnRef idx="1">
                <a:schemeClr val="accent1"/>
              </a:lnRef>
              <a:fillRef idx="0">
                <a:schemeClr val="accent1"/>
              </a:fillRef>
              <a:effectRef idx="0">
                <a:schemeClr val="accent1"/>
              </a:effectRef>
              <a:fontRef idx="minor">
                <a:schemeClr val="tx1"/>
              </a:fontRef>
            </p:style>
          </p:cxnSp>
        </p:grpSp>
        <p:grpSp>
          <p:nvGrpSpPr>
            <p:cNvPr id="12945" name="Group 21"/>
            <p:cNvGrpSpPr>
              <a:grpSpLocks/>
            </p:cNvGrpSpPr>
            <p:nvPr/>
          </p:nvGrpSpPr>
          <p:grpSpPr bwMode="auto">
            <a:xfrm>
              <a:off x="844585" y="1843988"/>
              <a:ext cx="6548253" cy="3875326"/>
              <a:chOff x="1402" y="1281"/>
              <a:chExt cx="3282" cy="2154"/>
            </a:xfrm>
          </p:grpSpPr>
          <p:sp>
            <p:nvSpPr>
              <p:cNvPr id="12946" name="AutoShape 11"/>
              <p:cNvSpPr>
                <a:spLocks noChangeArrowheads="1"/>
              </p:cNvSpPr>
              <p:nvPr/>
            </p:nvSpPr>
            <p:spPr bwMode="auto">
              <a:xfrm>
                <a:off x="1402" y="1281"/>
                <a:ext cx="3282" cy="288"/>
              </a:xfrm>
              <a:prstGeom prst="roundRect">
                <a:avLst>
                  <a:gd name="adj" fmla="val 25000"/>
                </a:avLst>
              </a:prstGeom>
              <a:solidFill>
                <a:schemeClr val="accent1"/>
              </a:solidFill>
              <a:ln w="28575">
                <a:solidFill>
                  <a:schemeClr val="accent1"/>
                </a:solidFill>
                <a:round/>
                <a:headEnd/>
                <a:tailEnd/>
              </a:ln>
            </p:spPr>
            <p:txBody>
              <a:bodyPr wrap="none" anchor="ctr"/>
              <a:lstStyle/>
              <a:p>
                <a:pPr eaLnBrk="0" hangingPunct="0"/>
                <a:endParaRPr lang="en-US" sz="1400">
                  <a:solidFill>
                    <a:schemeClr val="tx1"/>
                  </a:solidFill>
                  <a:cs typeface="Arial" charset="0"/>
                </a:endParaRPr>
              </a:p>
            </p:txBody>
          </p:sp>
          <p:sp>
            <p:nvSpPr>
              <p:cNvPr id="12947" name="AutoShape 13"/>
              <p:cNvSpPr>
                <a:spLocks noChangeArrowheads="1"/>
              </p:cNvSpPr>
              <p:nvPr/>
            </p:nvSpPr>
            <p:spPr bwMode="auto">
              <a:xfrm>
                <a:off x="1402" y="1293"/>
                <a:ext cx="3282" cy="2142"/>
              </a:xfrm>
              <a:prstGeom prst="roundRect">
                <a:avLst>
                  <a:gd name="adj" fmla="val 5931"/>
                </a:avLst>
              </a:prstGeom>
              <a:noFill/>
              <a:ln w="28575">
                <a:solidFill>
                  <a:schemeClr val="accent1"/>
                </a:solidFill>
                <a:round/>
                <a:headEnd/>
                <a:tailEnd/>
              </a:ln>
            </p:spPr>
            <p:txBody>
              <a:bodyPr wrap="none" anchor="ctr"/>
              <a:lstStyle/>
              <a:p>
                <a:pPr eaLnBrk="0" hangingPunct="0"/>
                <a:endParaRPr lang="en-US" sz="1400">
                  <a:solidFill>
                    <a:schemeClr val="tx1"/>
                  </a:solidFill>
                  <a:cs typeface="Arial" charset="0"/>
                </a:endParaRPr>
              </a:p>
            </p:txBody>
          </p:sp>
        </p:grpSp>
        <p:sp>
          <p:nvSpPr>
            <p:cNvPr id="12948" name="Text Box 23"/>
            <p:cNvSpPr txBox="1">
              <a:spLocks noChangeArrowheads="1"/>
            </p:cNvSpPr>
            <p:nvPr/>
          </p:nvSpPr>
          <p:spPr bwMode="auto">
            <a:xfrm rot="-5400000">
              <a:off x="161735" y="3823421"/>
              <a:ext cx="1848132" cy="323870"/>
            </a:xfrm>
            <a:prstGeom prst="rect">
              <a:avLst/>
            </a:prstGeom>
            <a:noFill/>
            <a:ln w="19050">
              <a:noFill/>
              <a:miter lim="800000"/>
              <a:headEnd/>
              <a:tailEnd/>
            </a:ln>
          </p:spPr>
          <p:txBody>
            <a:bodyPr lIns="0" tIns="0" rIns="0" bIns="0">
              <a:spAutoFit/>
            </a:bodyPr>
            <a:lstStyle/>
            <a:p>
              <a:pPr algn="ctr" eaLnBrk="0" hangingPunct="0"/>
              <a:r>
                <a:rPr lang="en-US" sz="1000">
                  <a:solidFill>
                    <a:schemeClr val="tx1"/>
                  </a:solidFill>
                  <a:ea typeface="ＭＳ Ｐゴシック" pitchFamily="34" charset="-128"/>
                  <a:cs typeface="Arial" charset="0"/>
                </a:rPr>
                <a:t> Serum insulin</a:t>
              </a:r>
              <a:r>
                <a:rPr lang="en-US" sz="1000">
                  <a:solidFill>
                    <a:srgbClr val="333333"/>
                  </a:solidFill>
                  <a:ea typeface="ＭＳ Ｐゴシック" pitchFamily="34" charset="-128"/>
                  <a:cs typeface="Arial" charset="0"/>
                </a:rPr>
                <a:t> </a:t>
              </a:r>
              <a:br>
                <a:rPr lang="en-US" sz="1000">
                  <a:solidFill>
                    <a:srgbClr val="333333"/>
                  </a:solidFill>
                  <a:ea typeface="ＭＳ Ｐゴシック" pitchFamily="34" charset="-128"/>
                  <a:cs typeface="Arial" charset="0"/>
                </a:rPr>
              </a:br>
              <a:r>
                <a:rPr lang="en-US" sz="1000">
                  <a:solidFill>
                    <a:srgbClr val="333333"/>
                  </a:solidFill>
                  <a:ea typeface="ＭＳ Ｐゴシック" pitchFamily="34" charset="-128"/>
                  <a:cs typeface="Arial" charset="0"/>
                </a:rPr>
                <a:t> (pmol/L)</a:t>
              </a:r>
            </a:p>
          </p:txBody>
        </p:sp>
        <p:sp>
          <p:nvSpPr>
            <p:cNvPr id="12949" name="Text Box 19"/>
            <p:cNvSpPr txBox="1">
              <a:spLocks noChangeArrowheads="1"/>
            </p:cNvSpPr>
            <p:nvPr/>
          </p:nvSpPr>
          <p:spPr bwMode="auto">
            <a:xfrm>
              <a:off x="1000125" y="1963738"/>
              <a:ext cx="4219575" cy="293687"/>
            </a:xfrm>
            <a:prstGeom prst="rect">
              <a:avLst/>
            </a:prstGeom>
            <a:noFill/>
            <a:ln w="9525">
              <a:noFill/>
              <a:miter lim="800000"/>
              <a:headEnd/>
              <a:tailEnd/>
            </a:ln>
          </p:spPr>
          <p:txBody>
            <a:bodyPr anchor="ctr"/>
            <a:lstStyle/>
            <a:p>
              <a:pPr eaLnBrk="0" hangingPunct="0">
                <a:spcBef>
                  <a:spcPct val="50000"/>
                </a:spcBef>
              </a:pPr>
              <a:r>
                <a:rPr lang="en-US" sz="1400">
                  <a:solidFill>
                    <a:schemeClr val="bg1"/>
                  </a:solidFill>
                  <a:cs typeface="Arial" charset="0"/>
                </a:rPr>
                <a:t>Insulin profile</a:t>
              </a:r>
            </a:p>
          </p:txBody>
        </p:sp>
        <p:sp>
          <p:nvSpPr>
            <p:cNvPr id="12950" name="Text Box 5"/>
            <p:cNvSpPr txBox="1">
              <a:spLocks noChangeArrowheads="1"/>
            </p:cNvSpPr>
            <p:nvPr/>
          </p:nvSpPr>
          <p:spPr bwMode="auto">
            <a:xfrm>
              <a:off x="3781096" y="2519172"/>
              <a:ext cx="3493116" cy="252989"/>
            </a:xfrm>
            <a:prstGeom prst="rect">
              <a:avLst/>
            </a:prstGeom>
            <a:noFill/>
            <a:ln w="9525">
              <a:noFill/>
              <a:miter lim="800000"/>
              <a:headEnd/>
              <a:tailEnd/>
            </a:ln>
          </p:spPr>
          <p:txBody>
            <a:bodyPr wrap="none">
              <a:spAutoFit/>
            </a:bodyPr>
            <a:lstStyle/>
            <a:p>
              <a:r>
                <a:rPr lang="en-GB" sz="1000">
                  <a:solidFill>
                    <a:schemeClr val="tx1"/>
                  </a:solidFill>
                  <a:cs typeface="Arial" charset="0"/>
                </a:rPr>
                <a:t>NovoRapid</a:t>
              </a:r>
              <a:r>
                <a:rPr lang="en-GB" sz="1000" baseline="30000">
                  <a:solidFill>
                    <a:schemeClr val="tx1"/>
                  </a:solidFill>
                  <a:cs typeface="Arial" charset="0"/>
                </a:rPr>
                <a:t>®</a:t>
              </a:r>
              <a:r>
                <a:rPr lang="en-GB" sz="1000">
                  <a:solidFill>
                    <a:schemeClr val="tx1"/>
                  </a:solidFill>
                  <a:cs typeface="Arial" charset="0"/>
                </a:rPr>
                <a:t>, adolescents aged 13–17 years</a:t>
              </a:r>
            </a:p>
          </p:txBody>
        </p:sp>
        <p:sp>
          <p:nvSpPr>
            <p:cNvPr id="12951" name="Text Box 6"/>
            <p:cNvSpPr txBox="1">
              <a:spLocks noChangeArrowheads="1"/>
            </p:cNvSpPr>
            <p:nvPr/>
          </p:nvSpPr>
          <p:spPr bwMode="auto">
            <a:xfrm>
              <a:off x="3765916" y="2851014"/>
              <a:ext cx="3115300" cy="252989"/>
            </a:xfrm>
            <a:prstGeom prst="rect">
              <a:avLst/>
            </a:prstGeom>
            <a:noFill/>
            <a:ln w="9525">
              <a:noFill/>
              <a:miter lim="800000"/>
              <a:headEnd/>
              <a:tailEnd/>
            </a:ln>
          </p:spPr>
          <p:txBody>
            <a:bodyPr wrap="none">
              <a:spAutoFit/>
            </a:bodyPr>
            <a:lstStyle/>
            <a:p>
              <a:r>
                <a:rPr lang="en-GB" sz="1000">
                  <a:solidFill>
                    <a:schemeClr val="tx1"/>
                  </a:solidFill>
                  <a:cs typeface="Arial" charset="0"/>
                </a:rPr>
                <a:t>NovoRapid</a:t>
              </a:r>
              <a:r>
                <a:rPr lang="en-GB" sz="1000" baseline="30000">
                  <a:solidFill>
                    <a:schemeClr val="tx1"/>
                  </a:solidFill>
                  <a:cs typeface="Arial" charset="0"/>
                </a:rPr>
                <a:t>®</a:t>
              </a:r>
              <a:r>
                <a:rPr lang="en-GB" sz="1000">
                  <a:solidFill>
                    <a:schemeClr val="tx1"/>
                  </a:solidFill>
                  <a:cs typeface="Arial" charset="0"/>
                </a:rPr>
                <a:t>, children aged 6–12 years</a:t>
              </a:r>
            </a:p>
          </p:txBody>
        </p:sp>
        <p:sp>
          <p:nvSpPr>
            <p:cNvPr id="12952" name="Text Box 7"/>
            <p:cNvSpPr txBox="1">
              <a:spLocks noChangeArrowheads="1"/>
            </p:cNvSpPr>
            <p:nvPr/>
          </p:nvSpPr>
          <p:spPr bwMode="auto">
            <a:xfrm>
              <a:off x="3757483" y="3204213"/>
              <a:ext cx="2771216" cy="252988"/>
            </a:xfrm>
            <a:prstGeom prst="rect">
              <a:avLst/>
            </a:prstGeom>
            <a:noFill/>
            <a:ln w="9525">
              <a:noFill/>
              <a:miter lim="800000"/>
              <a:headEnd/>
              <a:tailEnd/>
            </a:ln>
          </p:spPr>
          <p:txBody>
            <a:bodyPr wrap="none">
              <a:spAutoFit/>
            </a:bodyPr>
            <a:lstStyle/>
            <a:p>
              <a:r>
                <a:rPr lang="en-GB" sz="1000">
                  <a:solidFill>
                    <a:schemeClr val="tx1"/>
                  </a:solidFill>
                  <a:cs typeface="Arial" charset="0"/>
                </a:rPr>
                <a:t>HI, adolescents aged 13–17 years</a:t>
              </a:r>
            </a:p>
          </p:txBody>
        </p:sp>
        <p:sp>
          <p:nvSpPr>
            <p:cNvPr id="12953" name="Text Box 8"/>
            <p:cNvSpPr txBox="1">
              <a:spLocks noChangeArrowheads="1"/>
            </p:cNvSpPr>
            <p:nvPr/>
          </p:nvSpPr>
          <p:spPr bwMode="auto">
            <a:xfrm>
              <a:off x="3757483" y="3490057"/>
              <a:ext cx="2393400" cy="252989"/>
            </a:xfrm>
            <a:prstGeom prst="rect">
              <a:avLst/>
            </a:prstGeom>
            <a:noFill/>
            <a:ln w="9525">
              <a:noFill/>
              <a:miter lim="800000"/>
              <a:headEnd/>
              <a:tailEnd/>
            </a:ln>
          </p:spPr>
          <p:txBody>
            <a:bodyPr wrap="none">
              <a:spAutoFit/>
            </a:bodyPr>
            <a:lstStyle/>
            <a:p>
              <a:r>
                <a:rPr lang="en-GB" sz="1000">
                  <a:solidFill>
                    <a:schemeClr val="tx1"/>
                  </a:solidFill>
                  <a:cs typeface="Arial" charset="0"/>
                </a:rPr>
                <a:t>HI, children aged 6–12 years</a:t>
              </a:r>
            </a:p>
          </p:txBody>
        </p:sp>
        <p:sp>
          <p:nvSpPr>
            <p:cNvPr id="345" name="Rectangle 344"/>
            <p:cNvSpPr/>
            <p:nvPr/>
          </p:nvSpPr>
          <p:spPr bwMode="auto">
            <a:xfrm>
              <a:off x="3666642" y="2599668"/>
              <a:ext cx="109644" cy="116637"/>
            </a:xfrm>
            <a:prstGeom prst="rect">
              <a:avLst/>
            </a:prstGeom>
            <a:solidFill>
              <a:srgbClr val="E4983C"/>
            </a:solidFill>
            <a:ln>
              <a:solidFill>
                <a:srgbClr val="E498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800">
                <a:solidFill>
                  <a:schemeClr val="tx1"/>
                </a:solidFill>
              </a:endParaRPr>
            </a:p>
          </p:txBody>
        </p:sp>
        <p:sp>
          <p:nvSpPr>
            <p:cNvPr id="346" name="Rectangle 345"/>
            <p:cNvSpPr/>
            <p:nvPr/>
          </p:nvSpPr>
          <p:spPr bwMode="auto">
            <a:xfrm>
              <a:off x="3666642" y="3276495"/>
              <a:ext cx="109644" cy="114995"/>
            </a:xfrm>
            <a:prstGeom prst="rect">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800">
                <a:solidFill>
                  <a:schemeClr val="tx1"/>
                </a:solidFill>
              </a:endParaRPr>
            </a:p>
          </p:txBody>
        </p:sp>
        <p:sp>
          <p:nvSpPr>
            <p:cNvPr id="352" name="Oval 351"/>
            <p:cNvSpPr/>
            <p:nvPr/>
          </p:nvSpPr>
          <p:spPr bwMode="auto">
            <a:xfrm>
              <a:off x="3666642" y="2916725"/>
              <a:ext cx="116391" cy="121566"/>
            </a:xfrm>
            <a:prstGeom prst="ellipse">
              <a:avLst/>
            </a:prstGeom>
            <a:solidFill>
              <a:srgbClr val="E4983C"/>
            </a:solidFill>
            <a:ln>
              <a:solidFill>
                <a:srgbClr val="E498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800">
                <a:solidFill>
                  <a:schemeClr val="tx1"/>
                </a:solidFill>
              </a:endParaRPr>
            </a:p>
          </p:txBody>
        </p:sp>
        <p:sp>
          <p:nvSpPr>
            <p:cNvPr id="353" name="Oval 352"/>
            <p:cNvSpPr/>
            <p:nvPr/>
          </p:nvSpPr>
          <p:spPr bwMode="auto">
            <a:xfrm>
              <a:off x="3666642" y="3560696"/>
              <a:ext cx="116391" cy="121566"/>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800">
                <a:solidFill>
                  <a:schemeClr val="tx1"/>
                </a:solidFill>
              </a:endParaRPr>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IOJNphAfDUiT5AlGxn9j8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0nSXeAQmu0.o4I9T8.zGtQ"/>
</p:tagLst>
</file>

<file path=ppt/tags/tag3.xml><?xml version="1.0" encoding="utf-8"?>
<p:tagLst xmlns:a="http://schemas.openxmlformats.org/drawingml/2006/main" xmlns:r="http://schemas.openxmlformats.org/officeDocument/2006/relationships" xmlns:p="http://schemas.openxmlformats.org/presentationml/2006/main">
  <p:tag name="UID" val="13228"/>
</p:tagLst>
</file>

<file path=ppt/theme/theme1.xml><?xml version="1.0" encoding="utf-8"?>
<a:theme xmlns:a="http://schemas.openxmlformats.org/drawingml/2006/main" name="PowerPoint_Toolbox">
  <a:themeElements>
    <a:clrScheme name="PowerPoint_Toolbox 8">
      <a:dk1>
        <a:srgbClr val="000000"/>
      </a:dk1>
      <a:lt1>
        <a:srgbClr val="FFFFFF"/>
      </a:lt1>
      <a:dk2>
        <a:srgbClr val="82786F"/>
      </a:dk2>
      <a:lt2>
        <a:srgbClr val="82786F"/>
      </a:lt2>
      <a:accent1>
        <a:srgbClr val="009FDA"/>
      </a:accent1>
      <a:accent2>
        <a:srgbClr val="001965"/>
      </a:accent2>
      <a:accent3>
        <a:srgbClr val="FFFFFF"/>
      </a:accent3>
      <a:accent4>
        <a:srgbClr val="000000"/>
      </a:accent4>
      <a:accent5>
        <a:srgbClr val="AACDEA"/>
      </a:accent5>
      <a:accent6>
        <a:srgbClr val="00165B"/>
      </a:accent6>
      <a:hlink>
        <a:srgbClr val="009FDA"/>
      </a:hlink>
      <a:folHlink>
        <a:srgbClr val="009FDA"/>
      </a:folHlink>
    </a:clrScheme>
    <a:fontScheme name="PowerPoint_Toolbox">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800" b="1" i="0" u="none" strike="noStrike" cap="none" normalizeH="0" baseline="0" smtClean="0">
            <a:ln>
              <a:noFill/>
            </a:ln>
            <a:solidFill>
              <a:srgbClr val="001965"/>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800" b="1" i="0" u="none" strike="noStrike" cap="none" normalizeH="0" baseline="0" smtClean="0">
            <a:ln>
              <a:noFill/>
            </a:ln>
            <a:solidFill>
              <a:srgbClr val="001965"/>
            </a:solidFill>
            <a:effectLst/>
            <a:latin typeface="Verdana" pitchFamily="34" charset="0"/>
          </a:defRPr>
        </a:defPPr>
      </a:lstStyle>
    </a:lnDef>
  </a:objectDefaults>
  <a:extraClrSchemeLst>
    <a:extraClrScheme>
      <a:clrScheme name="PowerPoint_Toolbox 1">
        <a:dk1>
          <a:srgbClr val="000000"/>
        </a:dk1>
        <a:lt1>
          <a:srgbClr val="FFFFFF"/>
        </a:lt1>
        <a:dk2>
          <a:srgbClr val="AEA79F"/>
        </a:dk2>
        <a:lt2>
          <a:srgbClr val="E0DED8"/>
        </a:lt2>
        <a:accent1>
          <a:srgbClr val="009FDA"/>
        </a:accent1>
        <a:accent2>
          <a:srgbClr val="001965"/>
        </a:accent2>
        <a:accent3>
          <a:srgbClr val="FFFFFF"/>
        </a:accent3>
        <a:accent4>
          <a:srgbClr val="000000"/>
        </a:accent4>
        <a:accent5>
          <a:srgbClr val="AACDEA"/>
        </a:accent5>
        <a:accent6>
          <a:srgbClr val="00165B"/>
        </a:accent6>
        <a:hlink>
          <a:srgbClr val="E64A0E"/>
        </a:hlink>
        <a:folHlink>
          <a:srgbClr val="82786F"/>
        </a:folHlink>
      </a:clrScheme>
      <a:clrMap bg1="lt1" tx1="dk1" bg2="lt2" tx2="dk2" accent1="accent1" accent2="accent2" accent3="accent3" accent4="accent4" accent5="accent5" accent6="accent6" hlink="hlink" folHlink="folHlink"/>
    </a:extraClrScheme>
    <a:extraClrScheme>
      <a:clrScheme name="PowerPoint_Toolbox 2">
        <a:dk1>
          <a:srgbClr val="000000"/>
        </a:dk1>
        <a:lt1>
          <a:srgbClr val="FFFFFF"/>
        </a:lt1>
        <a:dk2>
          <a:srgbClr val="AEA79F"/>
        </a:dk2>
        <a:lt2>
          <a:srgbClr val="E0DED8"/>
        </a:lt2>
        <a:accent1>
          <a:srgbClr val="009FDA"/>
        </a:accent1>
        <a:accent2>
          <a:srgbClr val="001965"/>
        </a:accent2>
        <a:accent3>
          <a:srgbClr val="FFFFFF"/>
        </a:accent3>
        <a:accent4>
          <a:srgbClr val="000000"/>
        </a:accent4>
        <a:accent5>
          <a:srgbClr val="AACDEA"/>
        </a:accent5>
        <a:accent6>
          <a:srgbClr val="00165B"/>
        </a:accent6>
        <a:hlink>
          <a:srgbClr val="009FDA"/>
        </a:hlink>
        <a:folHlink>
          <a:srgbClr val="82786F"/>
        </a:folHlink>
      </a:clrScheme>
      <a:clrMap bg1="lt1" tx1="dk1" bg2="lt2" tx2="dk2" accent1="accent1" accent2="accent2" accent3="accent3" accent4="accent4" accent5="accent5" accent6="accent6" hlink="hlink" folHlink="folHlink"/>
    </a:extraClrScheme>
    <a:extraClrScheme>
      <a:clrScheme name="PowerPoint_Toolbox 3">
        <a:dk1>
          <a:srgbClr val="000000"/>
        </a:dk1>
        <a:lt1>
          <a:srgbClr val="FFFFFF"/>
        </a:lt1>
        <a:dk2>
          <a:srgbClr val="AEA79F"/>
        </a:dk2>
        <a:lt2>
          <a:srgbClr val="E64A0E"/>
        </a:lt2>
        <a:accent1>
          <a:srgbClr val="009FDA"/>
        </a:accent1>
        <a:accent2>
          <a:srgbClr val="001965"/>
        </a:accent2>
        <a:accent3>
          <a:srgbClr val="FFFFFF"/>
        </a:accent3>
        <a:accent4>
          <a:srgbClr val="000000"/>
        </a:accent4>
        <a:accent5>
          <a:srgbClr val="AACDEA"/>
        </a:accent5>
        <a:accent6>
          <a:srgbClr val="00165B"/>
        </a:accent6>
        <a:hlink>
          <a:srgbClr val="009FDA"/>
        </a:hlink>
        <a:folHlink>
          <a:srgbClr val="82786F"/>
        </a:folHlink>
      </a:clrScheme>
      <a:clrMap bg1="lt1" tx1="dk1" bg2="lt2" tx2="dk2" accent1="accent1" accent2="accent2" accent3="accent3" accent4="accent4" accent5="accent5" accent6="accent6" hlink="hlink" folHlink="folHlink"/>
    </a:extraClrScheme>
    <a:extraClrScheme>
      <a:clrScheme name="PowerPoint_Toolbox 4">
        <a:dk1>
          <a:srgbClr val="000000"/>
        </a:dk1>
        <a:lt1>
          <a:srgbClr val="FFFFFF"/>
        </a:lt1>
        <a:dk2>
          <a:srgbClr val="AEA79F"/>
        </a:dk2>
        <a:lt2>
          <a:srgbClr val="E0DED8"/>
        </a:lt2>
        <a:accent1>
          <a:srgbClr val="009FDA"/>
        </a:accent1>
        <a:accent2>
          <a:srgbClr val="001965"/>
        </a:accent2>
        <a:accent3>
          <a:srgbClr val="FFFFFF"/>
        </a:accent3>
        <a:accent4>
          <a:srgbClr val="000000"/>
        </a:accent4>
        <a:accent5>
          <a:srgbClr val="AACDEA"/>
        </a:accent5>
        <a:accent6>
          <a:srgbClr val="00165B"/>
        </a:accent6>
        <a:hlink>
          <a:srgbClr val="009FDA"/>
        </a:hlink>
        <a:folHlink>
          <a:srgbClr val="009FDA"/>
        </a:folHlink>
      </a:clrScheme>
      <a:clrMap bg1="lt1" tx1="dk1" bg2="lt2" tx2="dk2" accent1="accent1" accent2="accent2" accent3="accent3" accent4="accent4" accent5="accent5" accent6="accent6" hlink="hlink" folHlink="folHlink"/>
    </a:extraClrScheme>
    <a:extraClrScheme>
      <a:clrScheme name="PowerPoint_Toolbox 5">
        <a:dk1>
          <a:srgbClr val="000000"/>
        </a:dk1>
        <a:lt1>
          <a:srgbClr val="FFFFFF"/>
        </a:lt1>
        <a:dk2>
          <a:srgbClr val="001965"/>
        </a:dk2>
        <a:lt2>
          <a:srgbClr val="001965"/>
        </a:lt2>
        <a:accent1>
          <a:srgbClr val="009FDA"/>
        </a:accent1>
        <a:accent2>
          <a:srgbClr val="82786F"/>
        </a:accent2>
        <a:accent3>
          <a:srgbClr val="FFFFFF"/>
        </a:accent3>
        <a:accent4>
          <a:srgbClr val="000000"/>
        </a:accent4>
        <a:accent5>
          <a:srgbClr val="AACDEA"/>
        </a:accent5>
        <a:accent6>
          <a:srgbClr val="756C64"/>
        </a:accent6>
        <a:hlink>
          <a:srgbClr val="009FDA"/>
        </a:hlink>
        <a:folHlink>
          <a:srgbClr val="009FDA"/>
        </a:folHlink>
      </a:clrScheme>
      <a:clrMap bg1="lt1" tx1="dk1" bg2="lt2" tx2="dk2" accent1="accent1" accent2="accent2" accent3="accent3" accent4="accent4" accent5="accent5" accent6="accent6" hlink="hlink" folHlink="folHlink"/>
    </a:extraClrScheme>
    <a:extraClrScheme>
      <a:clrScheme name="PowerPoint_Toolbox 6">
        <a:dk1>
          <a:srgbClr val="000000"/>
        </a:dk1>
        <a:lt1>
          <a:srgbClr val="FFFFFF"/>
        </a:lt1>
        <a:dk2>
          <a:srgbClr val="001965"/>
        </a:dk2>
        <a:lt2>
          <a:srgbClr val="82786F"/>
        </a:lt2>
        <a:accent1>
          <a:srgbClr val="009FDA"/>
        </a:accent1>
        <a:accent2>
          <a:srgbClr val="82786F"/>
        </a:accent2>
        <a:accent3>
          <a:srgbClr val="FFFFFF"/>
        </a:accent3>
        <a:accent4>
          <a:srgbClr val="000000"/>
        </a:accent4>
        <a:accent5>
          <a:srgbClr val="AACDEA"/>
        </a:accent5>
        <a:accent6>
          <a:srgbClr val="756C64"/>
        </a:accent6>
        <a:hlink>
          <a:srgbClr val="009FDA"/>
        </a:hlink>
        <a:folHlink>
          <a:srgbClr val="009FDA"/>
        </a:folHlink>
      </a:clrScheme>
      <a:clrMap bg1="lt1" tx1="dk1" bg2="lt2" tx2="dk2" accent1="accent1" accent2="accent2" accent3="accent3" accent4="accent4" accent5="accent5" accent6="accent6" hlink="hlink" folHlink="folHlink"/>
    </a:extraClrScheme>
    <a:extraClrScheme>
      <a:clrScheme name="PowerPoint_Toolbox 7">
        <a:dk1>
          <a:srgbClr val="000000"/>
        </a:dk1>
        <a:lt1>
          <a:srgbClr val="FFFFFF"/>
        </a:lt1>
        <a:dk2>
          <a:srgbClr val="001965"/>
        </a:dk2>
        <a:lt2>
          <a:srgbClr val="82786F"/>
        </a:lt2>
        <a:accent1>
          <a:srgbClr val="009FDA"/>
        </a:accent1>
        <a:accent2>
          <a:srgbClr val="001965"/>
        </a:accent2>
        <a:accent3>
          <a:srgbClr val="FFFFFF"/>
        </a:accent3>
        <a:accent4>
          <a:srgbClr val="000000"/>
        </a:accent4>
        <a:accent5>
          <a:srgbClr val="AACDEA"/>
        </a:accent5>
        <a:accent6>
          <a:srgbClr val="00165B"/>
        </a:accent6>
        <a:hlink>
          <a:srgbClr val="009FDA"/>
        </a:hlink>
        <a:folHlink>
          <a:srgbClr val="009FDA"/>
        </a:folHlink>
      </a:clrScheme>
      <a:clrMap bg1="lt1" tx1="dk1" bg2="lt2" tx2="dk2" accent1="accent1" accent2="accent2" accent3="accent3" accent4="accent4" accent5="accent5" accent6="accent6" hlink="hlink" folHlink="folHlink"/>
    </a:extraClrScheme>
    <a:extraClrScheme>
      <a:clrScheme name="PowerPoint_Toolbox 8">
        <a:dk1>
          <a:srgbClr val="000000"/>
        </a:dk1>
        <a:lt1>
          <a:srgbClr val="FFFFFF"/>
        </a:lt1>
        <a:dk2>
          <a:srgbClr val="82786F"/>
        </a:dk2>
        <a:lt2>
          <a:srgbClr val="82786F"/>
        </a:lt2>
        <a:accent1>
          <a:srgbClr val="009FDA"/>
        </a:accent1>
        <a:accent2>
          <a:srgbClr val="001965"/>
        </a:accent2>
        <a:accent3>
          <a:srgbClr val="FFFFFF"/>
        </a:accent3>
        <a:accent4>
          <a:srgbClr val="000000"/>
        </a:accent4>
        <a:accent5>
          <a:srgbClr val="AACDEA"/>
        </a:accent5>
        <a:accent6>
          <a:srgbClr val="00165B"/>
        </a:accent6>
        <a:hlink>
          <a:srgbClr val="009FDA"/>
        </a:hlink>
        <a:folHlink>
          <a:srgbClr val="009FDA"/>
        </a:folHlink>
      </a:clrScheme>
      <a:clrMap bg1="lt1" tx1="dk1" bg2="lt2" tx2="dk2" accent1="accent1" accent2="accent2" accent3="accent3" accent4="accent4" accent5="accent5" accent6="accent6" hlink="hlink" folHlink="folHlink"/>
    </a:extraClrScheme>
    <a:extraClrScheme>
      <a:clrScheme name="PowerPoint_Toolbox 9">
        <a:dk1>
          <a:srgbClr val="000000"/>
        </a:dk1>
        <a:lt1>
          <a:srgbClr val="FFFFFF"/>
        </a:lt1>
        <a:dk2>
          <a:srgbClr val="AEA79F"/>
        </a:dk2>
        <a:lt2>
          <a:srgbClr val="E0DED8"/>
        </a:lt2>
        <a:accent1>
          <a:srgbClr val="009FDA"/>
        </a:accent1>
        <a:accent2>
          <a:srgbClr val="001965"/>
        </a:accent2>
        <a:accent3>
          <a:srgbClr val="FFFFFF"/>
        </a:accent3>
        <a:accent4>
          <a:srgbClr val="000000"/>
        </a:accent4>
        <a:accent5>
          <a:srgbClr val="AACDEA"/>
        </a:accent5>
        <a:accent6>
          <a:srgbClr val="00165B"/>
        </a:accent6>
        <a:hlink>
          <a:srgbClr val="009FDA"/>
        </a:hlink>
        <a:folHlink>
          <a:srgbClr val="E64A0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800" b="1" i="0" u="none" strike="noStrike" cap="none" normalizeH="0" baseline="0" smtClean="0">
            <a:ln>
              <a:noFill/>
            </a:ln>
            <a:solidFill>
              <a:srgbClr val="001965"/>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800" b="1" i="0" u="none" strike="noStrike" cap="none" normalizeH="0" baseline="0" smtClean="0">
            <a:ln>
              <a:noFill/>
            </a:ln>
            <a:solidFill>
              <a:srgbClr val="001965"/>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ontortema">
  <a:themeElements>
    <a:clrScheme name="">
      <a:dk1>
        <a:srgbClr val="000000"/>
      </a:dk1>
      <a:lt1>
        <a:srgbClr val="FFFFFF"/>
      </a:lt1>
      <a:dk2>
        <a:srgbClr val="001965"/>
      </a:dk2>
      <a:lt2>
        <a:srgbClr val="8DA2CC"/>
      </a:lt2>
      <a:accent1>
        <a:srgbClr val="00B7FF"/>
      </a:accent1>
      <a:accent2>
        <a:srgbClr val="001965"/>
      </a:accent2>
      <a:accent3>
        <a:srgbClr val="FFFFFF"/>
      </a:accent3>
      <a:accent4>
        <a:srgbClr val="000000"/>
      </a:accent4>
      <a:accent5>
        <a:srgbClr val="AAD8FF"/>
      </a:accent5>
      <a:accent6>
        <a:srgbClr val="00165B"/>
      </a:accent6>
      <a:hlink>
        <a:srgbClr val="E64A0E"/>
      </a:hlink>
      <a:folHlink>
        <a:srgbClr val="8B7D7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ontortema">
  <a:themeElements>
    <a:clrScheme name="">
      <a:dk1>
        <a:srgbClr val="000000"/>
      </a:dk1>
      <a:lt1>
        <a:srgbClr val="FFFFFF"/>
      </a:lt1>
      <a:dk2>
        <a:srgbClr val="001965"/>
      </a:dk2>
      <a:lt2>
        <a:srgbClr val="8DA2CC"/>
      </a:lt2>
      <a:accent1>
        <a:srgbClr val="00B7FF"/>
      </a:accent1>
      <a:accent2>
        <a:srgbClr val="001965"/>
      </a:accent2>
      <a:accent3>
        <a:srgbClr val="FFFFFF"/>
      </a:accent3>
      <a:accent4>
        <a:srgbClr val="000000"/>
      </a:accent4>
      <a:accent5>
        <a:srgbClr val="AAD8FF"/>
      </a:accent5>
      <a:accent6>
        <a:srgbClr val="00165B"/>
      </a:accent6>
      <a:hlink>
        <a:srgbClr val="E64A0E"/>
      </a:hlink>
      <a:folHlink>
        <a:srgbClr val="8B7D7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NN</Template>
  <TotalTime>3218</TotalTime>
  <Words>4563</Words>
  <Application>Microsoft Office PowerPoint</Application>
  <PresentationFormat>Affichage à l'écran (4:3)</PresentationFormat>
  <Paragraphs>433</Paragraphs>
  <Slides>39</Slides>
  <Notes>39</Notes>
  <HiddenSlides>0</HiddenSlides>
  <MMClips>0</MMClips>
  <ScaleCrop>false</ScaleCrop>
  <HeadingPairs>
    <vt:vector size="8" baseType="variant">
      <vt:variant>
        <vt:lpstr>Polices utilisées</vt:lpstr>
      </vt:variant>
      <vt:variant>
        <vt:i4>4</vt:i4>
      </vt:variant>
      <vt:variant>
        <vt:lpstr>Thème</vt:lpstr>
      </vt:variant>
      <vt:variant>
        <vt:i4>2</vt:i4>
      </vt:variant>
      <vt:variant>
        <vt:lpstr>Serveurs OLE incorporés</vt:lpstr>
      </vt:variant>
      <vt:variant>
        <vt:i4>1</vt:i4>
      </vt:variant>
      <vt:variant>
        <vt:lpstr>Titres des diapositives</vt:lpstr>
      </vt:variant>
      <vt:variant>
        <vt:i4>39</vt:i4>
      </vt:variant>
    </vt:vector>
  </HeadingPairs>
  <TitlesOfParts>
    <vt:vector size="46" baseType="lpstr">
      <vt:lpstr>Verdana</vt:lpstr>
      <vt:lpstr>Arial</vt:lpstr>
      <vt:lpstr>ＭＳ Ｐゴシック</vt:lpstr>
      <vt:lpstr>Symbol</vt:lpstr>
      <vt:lpstr>PowerPoint_Toolbox</vt:lpstr>
      <vt:lpstr>Custom Design</vt:lpstr>
      <vt:lpstr>SPLUS GraphSheet</vt:lpstr>
      <vt:lpstr>Prise en charge courante</vt:lpstr>
      <vt:lpstr>Diapositive 2</vt:lpstr>
      <vt:lpstr>Principes de la prise en charge</vt:lpstr>
      <vt:lpstr>Paramètres de la prise en charge</vt:lpstr>
      <vt:lpstr>Gestion - qui ? </vt:lpstr>
      <vt:lpstr>Insulinothérapie </vt:lpstr>
      <vt:lpstr>Insuline</vt:lpstr>
      <vt:lpstr>Insuline ordinaire d'action rapide</vt:lpstr>
      <vt:lpstr>Analogues d'action rapide</vt:lpstr>
      <vt:lpstr>Insuline d'action intermédiaire </vt:lpstr>
      <vt:lpstr>Propriétés de l'insuline</vt:lpstr>
      <vt:lpstr>Mélanges d'insulines</vt:lpstr>
      <vt:lpstr>Insulinothérapie</vt:lpstr>
      <vt:lpstr>Traitements insuliniques</vt:lpstr>
      <vt:lpstr>Traitements insuliniques</vt:lpstr>
      <vt:lpstr>Tests de glycémie</vt:lpstr>
      <vt:lpstr>Tests de glycémie</vt:lpstr>
      <vt:lpstr>Interprétation</vt:lpstr>
      <vt:lpstr>Planification des tests (1)</vt:lpstr>
      <vt:lpstr>Planification des tests (2)</vt:lpstr>
      <vt:lpstr>Conseils nutritionnels</vt:lpstr>
      <vt:lpstr>Principes</vt:lpstr>
      <vt:lpstr>Interrogatoire alimentaire</vt:lpstr>
      <vt:lpstr>Utilisation de l'HbA1c</vt:lpstr>
      <vt:lpstr>Qu'est-ce que l’HbA1c ?</vt:lpstr>
      <vt:lpstr>Quels enseignements pouvons-nous en tirer ?</vt:lpstr>
      <vt:lpstr>A1C et glycémie moyenne estimée</vt:lpstr>
      <vt:lpstr>Diapositive 28</vt:lpstr>
      <vt:lpstr>Indicateurs de qualité des soins</vt:lpstr>
      <vt:lpstr>Indicateurs relatifs au patient</vt:lpstr>
      <vt:lpstr>Indicateurs relatifs au centre de soins</vt:lpstr>
      <vt:lpstr>Rappels</vt:lpstr>
      <vt:lpstr>Surveillance de la croissance des enfants</vt:lpstr>
      <vt:lpstr>Croissance</vt:lpstr>
      <vt:lpstr>Courbes de croissance</vt:lpstr>
      <vt:lpstr>Mesures</vt:lpstr>
      <vt:lpstr>Matériel de mesure</vt:lpstr>
      <vt:lpstr>Questions</vt:lpstr>
      <vt:lpstr>Diapositive 39</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CLUD</dc:creator>
  <cp:lastModifiedBy>DEHAYEM</cp:lastModifiedBy>
  <cp:revision>124</cp:revision>
  <dcterms:created xsi:type="dcterms:W3CDTF">2010-03-21T09:30:48Z</dcterms:created>
  <dcterms:modified xsi:type="dcterms:W3CDTF">2011-05-14T01:38:58Z</dcterms:modified>
</cp:coreProperties>
</file>